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2BF752-F53B-F84E-BB63-AD23BD5D198B}" type="datetimeFigureOut">
              <a:rPr lang="en-US" smtClean="0"/>
              <a:t>29/04/20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ocrativ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635" y="2192041"/>
            <a:ext cx="7677565" cy="302914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pt-PT" sz="2400" dirty="0"/>
              <a:t>É uma ferramenta de simples construção de </a:t>
            </a:r>
          </a:p>
          <a:p>
            <a:pPr>
              <a:lnSpc>
                <a:spcPct val="160000"/>
              </a:lnSpc>
            </a:pPr>
            <a:r>
              <a:rPr lang="pt-PT" sz="2400" dirty="0"/>
              <a:t>questionários, como  preparação de testes, </a:t>
            </a:r>
            <a:r>
              <a:rPr lang="pt-PT" sz="2400" i="1" dirty="0" err="1"/>
              <a:t>quizzes</a:t>
            </a:r>
            <a:r>
              <a:rPr lang="pt-PT" sz="2400" dirty="0"/>
              <a:t>, etc.,</a:t>
            </a:r>
          </a:p>
          <a:p>
            <a:pPr>
              <a:lnSpc>
                <a:spcPct val="160000"/>
              </a:lnSpc>
            </a:pPr>
            <a:r>
              <a:rPr lang="pt-PT" sz="2400" dirty="0"/>
              <a:t>mas pode ser também usada para receber </a:t>
            </a:r>
            <a:r>
              <a:rPr lang="pt-PT" sz="2400" i="1" dirty="0"/>
              <a:t>feedback</a:t>
            </a:r>
            <a:r>
              <a:rPr lang="pt-PT" sz="2400" dirty="0"/>
              <a:t> em tempo real da aprendizagem do aluno em sala de aula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pic>
        <p:nvPicPr>
          <p:cNvPr id="6" name="Imagem 160" descr="G:\2018_2019\Mediateca\Ideias com Mérito\Sessão socrative\logo socrativ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8"/>
          <a:stretch/>
        </p:blipFill>
        <p:spPr bwMode="auto">
          <a:xfrm>
            <a:off x="5469427" y="1034471"/>
            <a:ext cx="3369774" cy="815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en-US" sz="3600" dirty="0"/>
              <a:t>O SOCRATIVE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524" y="6488668"/>
            <a:ext cx="20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</a:t>
            </a:r>
            <a:r>
              <a:rPr lang="en-US" dirty="0" err="1"/>
              <a:t>Socrative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429167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Ao adicionar teste existem duas possibilidades: </a:t>
            </a:r>
            <a:r>
              <a:rPr lang="pt-PT" sz="2400" b="1" dirty="0"/>
              <a:t>criar novo ou importar</a:t>
            </a:r>
            <a:r>
              <a:rPr lang="pt-PT" sz="2400" dirty="0"/>
              <a:t>.</a:t>
            </a:r>
            <a:endParaRPr lang="en-US" sz="2400" dirty="0"/>
          </a:p>
          <a:p>
            <a:pPr marL="370332" indent="-342900">
              <a:buFont typeface="Arial"/>
              <a:buChar char="•"/>
            </a:pPr>
            <a:r>
              <a:rPr lang="pt-PT" sz="2400" b="1" dirty="0"/>
              <a:t>Ao criar novo</a:t>
            </a:r>
            <a:r>
              <a:rPr lang="pt-PT" sz="2400" dirty="0"/>
              <a:t>, começar por lhe </a:t>
            </a:r>
            <a:r>
              <a:rPr lang="pt-PT" sz="2400" dirty="0" smtClean="0">
                <a:highlight>
                  <a:srgbClr val="FFFF00"/>
                </a:highlight>
              </a:rPr>
              <a:t>atribuir</a:t>
            </a:r>
            <a:r>
              <a:rPr lang="pt-PT" sz="2400" dirty="0" smtClean="0"/>
              <a:t> </a:t>
            </a:r>
            <a:r>
              <a:rPr lang="pt-PT" sz="2400" dirty="0"/>
              <a:t>um </a:t>
            </a:r>
            <a:r>
              <a:rPr lang="pt-PT" sz="2400" b="1" dirty="0"/>
              <a:t>nome:</a:t>
            </a:r>
            <a:r>
              <a:rPr lang="en-US" sz="2400" dirty="0"/>
              <a:t> </a:t>
            </a:r>
          </a:p>
          <a:p>
            <a:pPr marL="370332" indent="-342900">
              <a:buFont typeface="Arial"/>
              <a:buChar char="•"/>
            </a:pPr>
            <a:endParaRPr lang="en-US" sz="2400" dirty="0"/>
          </a:p>
          <a:p>
            <a:pPr marL="370332" indent="-342900">
              <a:buFont typeface="Arial"/>
              <a:buChar char="•"/>
            </a:pPr>
            <a:endParaRPr lang="en-US" sz="2400" dirty="0"/>
          </a:p>
          <a:p>
            <a:pPr marL="370332" indent="-342900">
              <a:buFont typeface="Arial"/>
              <a:buChar char="•"/>
            </a:pPr>
            <a:endParaRPr lang="en-US" sz="2400" dirty="0"/>
          </a:p>
          <a:p>
            <a:pPr marL="370332" indent="-342900">
              <a:buFont typeface="Arial"/>
              <a:buChar char="•"/>
            </a:pPr>
            <a:endParaRPr lang="en-US" sz="2400" dirty="0"/>
          </a:p>
          <a:p>
            <a:pPr marL="370332" indent="-342900">
              <a:buFont typeface="Arial"/>
              <a:buChar char="•"/>
            </a:pPr>
            <a:endParaRPr lang="en-US" sz="2400" dirty="0"/>
          </a:p>
          <a:p>
            <a:pPr marL="370332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Testes (criação de testes)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12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41" y="2427858"/>
            <a:ext cx="6084000" cy="4103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7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Testes (criação de testes)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560" y="787730"/>
            <a:ext cx="7406640" cy="1752600"/>
          </a:xfrm>
        </p:spPr>
        <p:txBody>
          <a:bodyPr>
            <a:normAutofit fontScale="85000" lnSpcReduction="10000"/>
          </a:bodyPr>
          <a:lstStyle/>
          <a:p>
            <a:pPr marL="484632" lvl="0" indent="-457200">
              <a:buFont typeface="Arial"/>
              <a:buChar char="•"/>
            </a:pPr>
            <a:r>
              <a:rPr lang="pt-PT" dirty="0"/>
              <a:t>Depois é possível escolher entre 3 tipos de testes: </a:t>
            </a:r>
            <a:r>
              <a:rPr lang="pt-PT" b="1" dirty="0"/>
              <a:t>múltipla escolha</a:t>
            </a:r>
            <a:r>
              <a:rPr lang="pt-PT" dirty="0"/>
              <a:t>, </a:t>
            </a:r>
            <a:r>
              <a:rPr lang="pt-PT" b="1" dirty="0"/>
              <a:t>verdadeiro/falso</a:t>
            </a:r>
            <a:r>
              <a:rPr lang="pt-PT" dirty="0"/>
              <a:t> e </a:t>
            </a:r>
            <a:r>
              <a:rPr lang="pt-PT" b="1" dirty="0"/>
              <a:t>resposta curta</a:t>
            </a:r>
            <a:r>
              <a:rPr lang="pt-PT" dirty="0"/>
              <a:t>.</a:t>
            </a:r>
            <a:endParaRPr lang="en-US" dirty="0"/>
          </a:p>
          <a:p>
            <a:pPr marL="484632" lvl="0" indent="-457200">
              <a:buFont typeface="Arial"/>
              <a:buChar char="•"/>
            </a:pPr>
            <a:r>
              <a:rPr lang="pt-PT" dirty="0"/>
              <a:t>Podem-se </a:t>
            </a:r>
            <a:r>
              <a:rPr lang="pt-PT" b="1" dirty="0"/>
              <a:t>misturar diferentes tipologias</a:t>
            </a:r>
            <a:r>
              <a:rPr lang="pt-PT" dirty="0"/>
              <a:t> de perguntas num mesmo teste.</a:t>
            </a:r>
            <a:endParaRPr lang="en-US" dirty="0"/>
          </a:p>
          <a:p>
            <a:pPr marL="484632" lvl="0" indent="-457200">
              <a:buFont typeface="Arial"/>
              <a:buChar char="•"/>
            </a:pPr>
            <a:r>
              <a:rPr lang="pt-PT" dirty="0"/>
              <a:t>Não esquecer de </a:t>
            </a:r>
            <a:r>
              <a:rPr lang="pt-PT" b="1" dirty="0"/>
              <a:t>salvar</a:t>
            </a:r>
            <a:r>
              <a:rPr lang="pt-PT" dirty="0"/>
              <a:t> antes de sair.</a:t>
            </a:r>
            <a:endParaRPr lang="en-US" dirty="0"/>
          </a:p>
          <a:p>
            <a:pPr marL="484632" indent="-457200">
              <a:buFont typeface="Arial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2600" y="2025662"/>
            <a:ext cx="6294841" cy="4554488"/>
            <a:chOff x="1812600" y="2025662"/>
            <a:chExt cx="6294841" cy="4554488"/>
          </a:xfrm>
        </p:grpSpPr>
        <p:pic>
          <p:nvPicPr>
            <p:cNvPr id="8" name="Imagem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441" y="2867061"/>
              <a:ext cx="6084000" cy="34371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Imagem 1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600" y="5344304"/>
              <a:ext cx="3153889" cy="1235846"/>
            </a:xfrm>
            <a:prstGeom prst="rect">
              <a:avLst/>
            </a:prstGeom>
            <a:noFill/>
          </p:spPr>
        </p:pic>
        <p:sp>
          <p:nvSpPr>
            <p:cNvPr id="15" name="Seta para a esquerda 18"/>
            <p:cNvSpPr/>
            <p:nvPr/>
          </p:nvSpPr>
          <p:spPr>
            <a:xfrm rot="17593936">
              <a:off x="7479790" y="2430792"/>
              <a:ext cx="1029335" cy="21907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5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MENU RELATÓRIOS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560" y="787730"/>
            <a:ext cx="7406640" cy="1752600"/>
          </a:xfrm>
        </p:spPr>
        <p:txBody>
          <a:bodyPr>
            <a:normAutofit/>
          </a:bodyPr>
          <a:lstStyle/>
          <a:p>
            <a:pPr marL="484632" lvl="0" indent="-457200">
              <a:buFont typeface="Arial"/>
              <a:buChar char="•"/>
            </a:pPr>
            <a:r>
              <a:rPr lang="pt-PT" dirty="0">
                <a:highlight>
                  <a:srgbClr val="FFFF00"/>
                </a:highlight>
              </a:rPr>
              <a:t>Aqui</a:t>
            </a:r>
            <a:r>
              <a:rPr lang="pt-PT" dirty="0"/>
              <a:t> encontram-se arquivados os </a:t>
            </a:r>
            <a:r>
              <a:rPr lang="pt-PT" b="1" dirty="0"/>
              <a:t>relatórios</a:t>
            </a:r>
            <a:r>
              <a:rPr lang="pt-PT" dirty="0"/>
              <a:t> relativos aos testes aplicados:</a:t>
            </a:r>
            <a:r>
              <a:rPr lang="en-US" dirty="0"/>
              <a:t> </a:t>
            </a:r>
          </a:p>
        </p:txBody>
      </p:sp>
      <p:pic>
        <p:nvPicPr>
          <p:cNvPr id="11" name="Imagem 16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21" y="2119314"/>
            <a:ext cx="6083998" cy="4103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756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MENU RELATÓRIOS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560" y="787730"/>
            <a:ext cx="7406640" cy="752916"/>
          </a:xfrm>
        </p:spPr>
        <p:txBody>
          <a:bodyPr>
            <a:normAutofit fontScale="25000" lnSpcReduction="20000"/>
          </a:bodyPr>
          <a:lstStyle/>
          <a:p>
            <a:pPr marL="484632" lvl="0" indent="-457200">
              <a:buFont typeface="Arial"/>
              <a:buChar char="•"/>
            </a:pPr>
            <a:r>
              <a:rPr lang="pt-PT" sz="9600" dirty="0"/>
              <a:t>Depois, é só </a:t>
            </a:r>
            <a:r>
              <a:rPr lang="pt-PT" sz="9600" b="1" dirty="0"/>
              <a:t>escolher o teste pretendido.</a:t>
            </a:r>
          </a:p>
          <a:p>
            <a:pPr marL="484632" indent="-457200">
              <a:buFont typeface="Arial"/>
              <a:buChar char="•"/>
            </a:pPr>
            <a:r>
              <a:rPr lang="pt-PT" sz="9600" dirty="0"/>
              <a:t>É possível </a:t>
            </a:r>
            <a:r>
              <a:rPr lang="pt-PT" sz="9600" b="1" dirty="0"/>
              <a:t>descarregar o ficheiro</a:t>
            </a:r>
            <a:r>
              <a:rPr lang="pt-PT" sz="9600" dirty="0"/>
              <a:t> com os resultados e guardá-lo, por exemplo, numa</a:t>
            </a:r>
            <a:r>
              <a:rPr lang="pt-PT" sz="9600" i="1" dirty="0"/>
              <a:t> </a:t>
            </a:r>
            <a:r>
              <a:rPr lang="pt-PT" sz="9600" i="1" dirty="0" err="1"/>
              <a:t>pen</a:t>
            </a:r>
            <a:r>
              <a:rPr lang="pt-PT" sz="9600" dirty="0"/>
              <a:t>, ou enviá-lo por </a:t>
            </a:r>
            <a:r>
              <a:rPr lang="pt-PT" sz="9600" dirty="0" err="1"/>
              <a:t>mail</a:t>
            </a:r>
            <a:r>
              <a:rPr lang="pt-PT" sz="9600" dirty="0"/>
              <a:t>.</a:t>
            </a:r>
            <a:endParaRPr lang="en-US" sz="9600" dirty="0"/>
          </a:p>
          <a:p>
            <a:pPr marL="484632" lvl="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8" name="Imagem 16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1" y="2248456"/>
            <a:ext cx="6084038" cy="4103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78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MENU RESULTADOS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207707" y="2121854"/>
            <a:ext cx="7406640" cy="872148"/>
          </a:xfrm>
        </p:spPr>
        <p:txBody>
          <a:bodyPr>
            <a:normAutofit/>
          </a:bodyPr>
          <a:lstStyle/>
          <a:p>
            <a:pPr marL="484632" lvl="0" indent="-457200">
              <a:buFont typeface="Arial"/>
              <a:buChar char="•"/>
            </a:pPr>
            <a:r>
              <a:rPr lang="pt-PT" dirty="0"/>
              <a:t>Mostra os resultados em </a:t>
            </a:r>
            <a:r>
              <a:rPr lang="pt-PT" b="1" dirty="0"/>
              <a:t>tempo real</a:t>
            </a:r>
            <a:r>
              <a:rPr lang="pt-PT" dirty="0"/>
              <a:t>, logo que os alunos terminam o teste.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484632" lvl="0" indent="-457200">
              <a:buFont typeface="Arial"/>
              <a:buChar char="•"/>
            </a:pPr>
            <a:r>
              <a:rPr lang="pt-PT" sz="2400" dirty="0"/>
              <a:t>Como já referido, os alunos acedem pelo </a:t>
            </a:r>
            <a:r>
              <a:rPr lang="pt-PT" sz="2400" b="1" dirty="0" err="1"/>
              <a:t>Socrative</a:t>
            </a:r>
            <a:r>
              <a:rPr lang="pt-PT" sz="2400" b="1" dirty="0"/>
              <a:t> </a:t>
            </a:r>
            <a:r>
              <a:rPr lang="pt-PT" sz="2400" b="1" dirty="0" err="1"/>
              <a:t>Student</a:t>
            </a:r>
            <a:r>
              <a:rPr lang="pt-PT" sz="2400" dirty="0"/>
              <a:t>, onde têm que escrever o nome da sala (</a:t>
            </a:r>
            <a:r>
              <a:rPr lang="pt-PT" sz="2400" dirty="0" err="1"/>
              <a:t>ex</a:t>
            </a:r>
            <a:r>
              <a:rPr lang="pt-PT" sz="2400" dirty="0"/>
              <a:t>: ESCOLAR7579):</a:t>
            </a:r>
            <a:endParaRPr lang="en-US" sz="2400" dirty="0"/>
          </a:p>
        </p:txBody>
      </p:sp>
      <p:pic>
        <p:nvPicPr>
          <p:cNvPr id="6" name="Imagem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2"/>
          <a:stretch/>
        </p:blipFill>
        <p:spPr bwMode="auto">
          <a:xfrm>
            <a:off x="1876426" y="2469242"/>
            <a:ext cx="6083999" cy="410572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8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De seguida, escrever o respetivo </a:t>
            </a:r>
            <a:r>
              <a:rPr lang="pt-PT" sz="2400" b="1" dirty="0"/>
              <a:t>nome </a:t>
            </a:r>
            <a:r>
              <a:rPr lang="pt-PT" sz="2400" dirty="0"/>
              <a:t>(pode ser o nome verdadeiro ou um </a:t>
            </a:r>
            <a:r>
              <a:rPr lang="pt-PT" sz="2400" dirty="0" err="1"/>
              <a:t>nickname</a:t>
            </a:r>
            <a:r>
              <a:rPr lang="pt-PT" sz="2400" dirty="0"/>
              <a:t>):</a:t>
            </a:r>
            <a:endParaRPr lang="en-US" sz="2400" dirty="0"/>
          </a:p>
        </p:txBody>
      </p:sp>
      <p:pic>
        <p:nvPicPr>
          <p:cNvPr id="8" name="Imagem 28"/>
          <p:cNvPicPr/>
          <p:nvPr/>
        </p:nvPicPr>
        <p:blipFill>
          <a:blip r:embed="rId3"/>
          <a:stretch>
            <a:fillRect/>
          </a:stretch>
        </p:blipFill>
        <p:spPr>
          <a:xfrm>
            <a:off x="1986148" y="2281238"/>
            <a:ext cx="6083999" cy="4103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547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O professor pode então dar início à prova: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pt-PT" dirty="0"/>
              <a:t> </a:t>
            </a:r>
            <a:r>
              <a:rPr lang="pt-PT" sz="2400" dirty="0"/>
              <a:t>voltando ao menu </a:t>
            </a:r>
            <a:r>
              <a:rPr lang="pt-PT" sz="2400" b="1" dirty="0"/>
              <a:t>Iniciar</a:t>
            </a:r>
            <a:r>
              <a:rPr lang="pt-PT" sz="2400" dirty="0"/>
              <a:t> e escolhe</a:t>
            </a:r>
            <a:r>
              <a:rPr lang="pt-PT" sz="2400" dirty="0">
                <a:highlight>
                  <a:srgbClr val="FFFF00"/>
                </a:highlight>
              </a:rPr>
              <a:t>r o </a:t>
            </a:r>
            <a:r>
              <a:rPr lang="pt-PT" sz="2400" b="1" dirty="0" smtClean="0"/>
              <a:t>teste</a:t>
            </a:r>
            <a:r>
              <a:rPr lang="pt-PT" sz="2400" dirty="0"/>
              <a:t>:</a:t>
            </a:r>
            <a:r>
              <a:rPr lang="en-US" sz="24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74" y="2476715"/>
            <a:ext cx="6370886" cy="4103435"/>
            <a:chOff x="1698293" y="2133283"/>
            <a:chExt cx="6370886" cy="4103435"/>
          </a:xfrm>
        </p:grpSpPr>
        <p:pic>
          <p:nvPicPr>
            <p:cNvPr id="11" name="Imagem 17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141" y="2133283"/>
              <a:ext cx="6084038" cy="410343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1698293" y="2609383"/>
              <a:ext cx="76835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3" name="Imagem 17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992" y="3066583"/>
              <a:ext cx="1136650" cy="9499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942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484632" indent="-457200">
              <a:buFont typeface="Wingdings" charset="2"/>
              <a:buChar char="ü"/>
            </a:pPr>
            <a:r>
              <a:rPr lang="pt-PT" b="1" dirty="0" smtClean="0"/>
              <a:t>Seleciona</a:t>
            </a:r>
            <a:r>
              <a:rPr lang="pt-PT" b="1" dirty="0" smtClean="0">
                <a:highlight>
                  <a:srgbClr val="FFFF00"/>
                </a:highlight>
              </a:rPr>
              <a:t>r</a:t>
            </a:r>
            <a:r>
              <a:rPr lang="pt-PT" b="1" dirty="0" smtClean="0">
                <a:highlight>
                  <a:srgbClr val="FFFF00"/>
                </a:highlight>
              </a:rPr>
              <a:t> </a:t>
            </a:r>
            <a:r>
              <a:rPr lang="pt-PT" b="1" dirty="0" smtClean="0"/>
              <a:t>o </a:t>
            </a:r>
            <a:r>
              <a:rPr lang="pt-PT" b="1" dirty="0"/>
              <a:t>teste</a:t>
            </a:r>
            <a:r>
              <a:rPr lang="pt-PT" dirty="0"/>
              <a:t> pretendido:</a:t>
            </a:r>
            <a:r>
              <a:rPr lang="en-US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84554" y="1971219"/>
            <a:ext cx="6084038" cy="4103999"/>
            <a:chOff x="1884554" y="1971219"/>
            <a:chExt cx="6084038" cy="4103999"/>
          </a:xfrm>
        </p:grpSpPr>
        <p:pic>
          <p:nvPicPr>
            <p:cNvPr id="14" name="Imagem 18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554" y="1971219"/>
              <a:ext cx="6084038" cy="4103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Oval 14"/>
            <p:cNvSpPr/>
            <p:nvPr/>
          </p:nvSpPr>
          <p:spPr>
            <a:xfrm>
              <a:off x="1987481" y="4269261"/>
              <a:ext cx="76835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484632" indent="-457200">
              <a:buFont typeface="Wingdings" charset="2"/>
              <a:buChar char="ü"/>
            </a:pPr>
            <a:r>
              <a:rPr lang="pt-PT" sz="2400" b="1" dirty="0" smtClean="0"/>
              <a:t>configura</a:t>
            </a:r>
            <a:r>
              <a:rPr lang="pt-PT" sz="2400" b="1" dirty="0" smtClean="0">
                <a:highlight>
                  <a:srgbClr val="FFFF00"/>
                </a:highlight>
              </a:rPr>
              <a:t>r</a:t>
            </a:r>
            <a:r>
              <a:rPr lang="pt-PT" sz="2400" b="1" dirty="0" smtClean="0"/>
              <a:t> </a:t>
            </a:r>
            <a:r>
              <a:rPr lang="pt-PT" sz="2400" b="1" dirty="0"/>
              <a:t>a aplicação</a:t>
            </a:r>
            <a:r>
              <a:rPr lang="pt-PT" sz="2400" dirty="0"/>
              <a:t> do teste:</a:t>
            </a:r>
            <a:endParaRPr lang="en-US" sz="2400" dirty="0"/>
          </a:p>
          <a:p>
            <a:pPr marL="800100" lvl="1" indent="-342900" algn="l">
              <a:buFont typeface="Courier New"/>
              <a:buChar char="o"/>
            </a:pPr>
            <a:r>
              <a:rPr lang="pt-PT" sz="2400" dirty="0"/>
              <a:t>feedback instantâneo; controlado pelo professor; exibir nomes; mostrar feedback, </a:t>
            </a:r>
            <a:r>
              <a:rPr lang="pt-PT" dirty="0"/>
              <a:t>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53098" y="2476155"/>
            <a:ext cx="6082767" cy="4103995"/>
            <a:chOff x="2053098" y="2476155"/>
            <a:chExt cx="6082767" cy="4103995"/>
          </a:xfrm>
        </p:grpSpPr>
        <p:pic>
          <p:nvPicPr>
            <p:cNvPr id="11" name="Imagem 18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98" y="2476155"/>
              <a:ext cx="6082767" cy="41039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2163509" y="3552496"/>
              <a:ext cx="76835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663" y="1540646"/>
            <a:ext cx="7677565" cy="4948022"/>
          </a:xfrm>
        </p:spPr>
        <p:txBody>
          <a:bodyPr>
            <a:noAutofit/>
          </a:bodyPr>
          <a:lstStyle/>
          <a:p>
            <a:pPr marL="370332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Ter um </a:t>
            </a:r>
            <a:r>
              <a:rPr lang="pt-PT" sz="2400" b="1" dirty="0"/>
              <a:t>computador</a:t>
            </a:r>
            <a:r>
              <a:rPr lang="pt-PT" sz="2400" dirty="0"/>
              <a:t>, um </a:t>
            </a:r>
            <a:r>
              <a:rPr lang="pt-PT" sz="2400" b="1" dirty="0" err="1"/>
              <a:t>tablet</a:t>
            </a:r>
            <a:r>
              <a:rPr lang="pt-PT" sz="2400" dirty="0"/>
              <a:t> ou um </a:t>
            </a:r>
            <a:r>
              <a:rPr lang="pt-PT" sz="2400" b="1" dirty="0"/>
              <a:t>telemóvel,</a:t>
            </a:r>
            <a:r>
              <a:rPr lang="pt-PT" sz="2400" dirty="0"/>
              <a:t> com ligação à internet. </a:t>
            </a:r>
            <a:endParaRPr lang="en-US" sz="2400" dirty="0"/>
          </a:p>
          <a:p>
            <a:pPr marL="370332" lvl="0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Ter uma conta </a:t>
            </a:r>
            <a:r>
              <a:rPr lang="pt-PT" sz="2400" b="1" dirty="0"/>
              <a:t>correio electrónico</a:t>
            </a:r>
            <a:r>
              <a:rPr lang="pt-PT" sz="2400" dirty="0"/>
              <a:t>.</a:t>
            </a:r>
            <a:endParaRPr lang="en-US" sz="2400" dirty="0"/>
          </a:p>
          <a:p>
            <a:pPr marL="370332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Ter uma conta no </a:t>
            </a:r>
            <a:r>
              <a:rPr lang="pt-PT" sz="2400" dirty="0" err="1"/>
              <a:t>Socrative</a:t>
            </a:r>
            <a:r>
              <a:rPr lang="pt-PT" sz="2400" dirty="0"/>
              <a:t> (</a:t>
            </a:r>
            <a:r>
              <a:rPr lang="pt-PT" sz="2400" b="1" dirty="0" err="1"/>
              <a:t>Socrative</a:t>
            </a:r>
            <a:r>
              <a:rPr lang="pt-PT" sz="2400" b="1" dirty="0"/>
              <a:t> </a:t>
            </a:r>
            <a:r>
              <a:rPr lang="pt-PT" sz="2400" b="1" dirty="0" err="1"/>
              <a:t>Teacher</a:t>
            </a:r>
            <a:r>
              <a:rPr lang="pt-PT" sz="2400" dirty="0"/>
              <a:t>); os alunos terão acesso através de uma conta de estudante (</a:t>
            </a:r>
            <a:r>
              <a:rPr lang="pt-PT" sz="2400" b="1" dirty="0" err="1"/>
              <a:t>Socrative</a:t>
            </a:r>
            <a:r>
              <a:rPr lang="pt-PT" sz="2400" b="1" dirty="0"/>
              <a:t> </a:t>
            </a:r>
            <a:r>
              <a:rPr lang="pt-PT" sz="2400" b="1" dirty="0" err="1"/>
              <a:t>Student</a:t>
            </a:r>
            <a:r>
              <a:rPr lang="pt-PT" sz="2400" dirty="0"/>
              <a:t>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7663" y="515568"/>
            <a:ext cx="7677565" cy="635269"/>
          </a:xfrm>
        </p:spPr>
        <p:txBody>
          <a:bodyPr>
            <a:noAutofit/>
          </a:bodyPr>
          <a:lstStyle/>
          <a:p>
            <a:r>
              <a:rPr lang="pt-PT" sz="3600" dirty="0"/>
              <a:t>Para começar a usar o </a:t>
            </a:r>
            <a:r>
              <a:rPr lang="pt-PT" sz="3600" dirty="0" err="1"/>
              <a:t>Socrative</a:t>
            </a:r>
            <a:r>
              <a:rPr lang="pt-PT" sz="3600" dirty="0"/>
              <a:t> basta: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99524" y="6488668"/>
            <a:ext cx="20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Tutorial </a:t>
            </a:r>
            <a:r>
              <a:rPr lang="en-US" b="1" i="1" dirty="0" err="1"/>
              <a:t>Socrative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800100" lvl="1" indent="-342900" algn="l">
              <a:buFont typeface="Wingdings" charset="2"/>
              <a:buChar char="ü"/>
            </a:pPr>
            <a:r>
              <a:rPr lang="pt-PT" sz="2400" dirty="0"/>
              <a:t>Agora, é só carregar no botão </a:t>
            </a:r>
            <a:r>
              <a:rPr lang="pt-PT" sz="2400" b="1" dirty="0"/>
              <a:t>iniciar </a:t>
            </a:r>
            <a:r>
              <a:rPr lang="pt-PT" sz="2400" dirty="0">
                <a:highlight>
                  <a:srgbClr val="FFFF00"/>
                </a:highlight>
              </a:rPr>
              <a:t>(o </a:t>
            </a:r>
            <a:r>
              <a:rPr lang="pt-PT" sz="2400" dirty="0"/>
              <a:t>aluno só consegue iniciar o </a:t>
            </a:r>
            <a:r>
              <a:rPr lang="pt-PT" sz="2400" dirty="0" smtClean="0"/>
              <a:t>teste </a:t>
            </a:r>
            <a:r>
              <a:rPr lang="pt-PT" sz="2400" dirty="0" smtClean="0">
                <a:highlight>
                  <a:srgbClr val="FFFF00"/>
                </a:highlight>
              </a:rPr>
              <a:t>quando</a:t>
            </a:r>
            <a:r>
              <a:rPr lang="pt-PT" sz="2400" dirty="0" smtClean="0"/>
              <a:t> </a:t>
            </a:r>
            <a:r>
              <a:rPr lang="pt-PT" sz="2400" dirty="0"/>
              <a:t>o professor der início ao teste):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51631" y="2325256"/>
            <a:ext cx="6082767" cy="4103996"/>
            <a:chOff x="2153685" y="2325256"/>
            <a:chExt cx="6082767" cy="4103996"/>
          </a:xfrm>
        </p:grpSpPr>
        <p:pic>
          <p:nvPicPr>
            <p:cNvPr id="11" name="Imagem 18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685" y="2325256"/>
              <a:ext cx="6082767" cy="41039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6828238" y="5899586"/>
              <a:ext cx="1206160" cy="5296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265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APLICAR A PROVA AOS ALUNOS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13" name="Imagem 18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1" y="1629599"/>
            <a:ext cx="6120038" cy="4103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93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696" y="390298"/>
            <a:ext cx="8015389" cy="610119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dirty="0">
                <a:effectLst/>
              </a:rPr>
              <a:t>OUTRAS FUNCIONALIDADES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1432560" y="1104572"/>
            <a:ext cx="7406640" cy="872148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b="1" dirty="0"/>
              <a:t>Copiar, baixar ou compartilhar testes</a:t>
            </a:r>
            <a:r>
              <a:rPr lang="pt-PT" sz="2400" dirty="0"/>
              <a:t>:</a:t>
            </a:r>
            <a:endParaRPr lang="en-US" sz="2400" dirty="0"/>
          </a:p>
          <a:p>
            <a:pPr marL="914400" lvl="1" indent="-457200" algn="l">
              <a:buFont typeface="Wingdings" charset="2"/>
              <a:buChar char="ü"/>
            </a:pPr>
            <a:r>
              <a:rPr lang="pt-PT" sz="2400" dirty="0"/>
              <a:t>Selecionar o menu </a:t>
            </a:r>
            <a:r>
              <a:rPr lang="pt-PT" sz="2400" b="1" dirty="0"/>
              <a:t>testes</a:t>
            </a:r>
            <a:r>
              <a:rPr lang="pt-PT" sz="2400" dirty="0"/>
              <a:t> na página principal.</a:t>
            </a:r>
            <a:endParaRPr lang="en-US" sz="2400" dirty="0"/>
          </a:p>
          <a:p>
            <a:pPr marL="914400" lvl="1" indent="-457200" algn="l">
              <a:buFont typeface="Wingdings" charset="2"/>
              <a:buChar char="ü"/>
            </a:pPr>
            <a:r>
              <a:rPr lang="pt-PT" sz="2400" dirty="0"/>
              <a:t>Carregar no sinal de reticências localizado ao lado direito do nome do teste.</a:t>
            </a:r>
            <a:endParaRPr lang="en-US" sz="2400" dirty="0"/>
          </a:p>
          <a:p>
            <a:pPr marL="914400" lvl="1" indent="-457200" algn="l">
              <a:buFont typeface="Wingdings" charset="2"/>
              <a:buChar char="ü"/>
            </a:pPr>
            <a:r>
              <a:rPr lang="pt-PT" sz="2400" dirty="0"/>
              <a:t>Escolher a funcionalidade pretendida.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3" y="3346551"/>
            <a:ext cx="6083997" cy="305416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6538165" y="5457477"/>
            <a:ext cx="1207046" cy="10980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6" y="867892"/>
            <a:ext cx="7677565" cy="1345507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Aceder em </a:t>
            </a:r>
            <a:r>
              <a:rPr lang="pt-PT" sz="2400" u="sng" dirty="0">
                <a:hlinkClick r:id="rId2"/>
              </a:rPr>
              <a:t>http://www.socrative.com</a:t>
            </a:r>
            <a:endParaRPr lang="pt-PT" sz="2400" dirty="0"/>
          </a:p>
          <a:p>
            <a:pPr marL="370332" lvl="0" indent="-342900">
              <a:buFont typeface="Arial"/>
              <a:buChar char="•"/>
            </a:pPr>
            <a:r>
              <a:rPr lang="pt-PT" sz="2400" dirty="0"/>
              <a:t>Criar uma </a:t>
            </a:r>
            <a:r>
              <a:rPr lang="pt-PT" sz="2400" b="1" dirty="0"/>
              <a:t>conta</a:t>
            </a:r>
            <a:r>
              <a:rPr lang="pt-PT" sz="2400" dirty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Criar uma conta no </a:t>
            </a:r>
            <a:r>
              <a:rPr lang="pt-PT" sz="3600" b="1" cap="small" dirty="0" err="1">
                <a:effectLst/>
              </a:rPr>
              <a:t>Socrative</a:t>
            </a:r>
            <a:r>
              <a:rPr lang="pt-PT" sz="3600" b="1" cap="small" dirty="0">
                <a:effectLst/>
              </a:rPr>
              <a:t>: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53" y="1978073"/>
            <a:ext cx="6083999" cy="41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6" y="867892"/>
            <a:ext cx="7677565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Preencher </a:t>
            </a:r>
            <a:r>
              <a:rPr lang="pt-PT" sz="2400" dirty="0">
                <a:highlight>
                  <a:srgbClr val="FFFF00"/>
                </a:highlight>
              </a:rPr>
              <a:t>os</a:t>
            </a:r>
            <a:r>
              <a:rPr lang="pt-PT" sz="2400" dirty="0"/>
              <a:t> </a:t>
            </a:r>
            <a:r>
              <a:rPr lang="pt-PT" sz="2400" b="1" dirty="0"/>
              <a:t>dados</a:t>
            </a:r>
            <a:r>
              <a:rPr lang="pt-PT" sz="2400" dirty="0"/>
              <a:t> solicitados: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Criar uma conta no </a:t>
            </a:r>
            <a:r>
              <a:rPr lang="pt-PT" sz="3600" b="1" cap="small" dirty="0" err="1">
                <a:effectLst/>
              </a:rPr>
              <a:t>Socrative</a:t>
            </a:r>
            <a:r>
              <a:rPr lang="pt-PT" sz="3600" b="1" cap="small" dirty="0">
                <a:effectLst/>
              </a:rPr>
              <a:t>: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8" name="Imagem 2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 b="6173"/>
          <a:stretch/>
        </p:blipFill>
        <p:spPr bwMode="auto">
          <a:xfrm>
            <a:off x="1947420" y="2056319"/>
            <a:ext cx="6086977" cy="410535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8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564404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Aceder à nossa </a:t>
            </a:r>
            <a:r>
              <a:rPr lang="pt-PT" sz="2400" b="1" dirty="0"/>
              <a:t>conta</a:t>
            </a:r>
            <a:r>
              <a:rPr lang="pt-PT" sz="2400" dirty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Menu iniciar: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iniciar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04493" y="1790339"/>
            <a:ext cx="7002888" cy="4103997"/>
            <a:chOff x="1004493" y="1790339"/>
            <a:chExt cx="7002888" cy="4103997"/>
          </a:xfrm>
        </p:grpSpPr>
        <p:pic>
          <p:nvPicPr>
            <p:cNvPr id="10" name="Imagem 2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349" y="1790339"/>
              <a:ext cx="6083989" cy="410399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7121556" y="1919690"/>
              <a:ext cx="885825" cy="7048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Seta para a esquerda 18"/>
            <p:cNvSpPr/>
            <p:nvPr/>
          </p:nvSpPr>
          <p:spPr>
            <a:xfrm rot="8684935">
              <a:off x="1004493" y="2748047"/>
              <a:ext cx="1029335" cy="21907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206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564404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Configurações – Local onde se pode </a:t>
            </a:r>
            <a:r>
              <a:rPr lang="pt-PT" sz="2400" b="1" dirty="0"/>
              <a:t>alterar o perfil</a:t>
            </a:r>
            <a:r>
              <a:rPr lang="pt-PT" sz="2400" dirty="0"/>
              <a:t> do utilizador: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Menu iniciar: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iniciar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1981" y="2186404"/>
            <a:ext cx="6084038" cy="4103996"/>
            <a:chOff x="1871981" y="2186404"/>
            <a:chExt cx="6084038" cy="4103996"/>
          </a:xfrm>
        </p:grpSpPr>
        <p:pic>
          <p:nvPicPr>
            <p:cNvPr id="11" name="Imagem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981" y="2186404"/>
              <a:ext cx="6084038" cy="410399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6737116" y="2287200"/>
              <a:ext cx="1218903" cy="20008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067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429167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Painel Iniciar  – Local onde se inicia os </a:t>
            </a:r>
            <a:r>
              <a:rPr lang="pt-PT" sz="2400" b="1" dirty="0"/>
              <a:t>diferentes tipos questionários</a:t>
            </a:r>
            <a:r>
              <a:rPr lang="pt-PT" sz="2400" dirty="0"/>
              <a:t>: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Menu iniciar: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iniciar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05" y="1901621"/>
            <a:ext cx="6083980" cy="4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429167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Leitura dos </a:t>
            </a:r>
            <a:r>
              <a:rPr lang="pt-PT" sz="2400" b="1" dirty="0"/>
              <a:t>símbolos</a:t>
            </a:r>
            <a:r>
              <a:rPr lang="pt-PT" sz="2400" dirty="0"/>
              <a:t> do painel iniciar: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Menu iniciar: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iniciar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23" r="1765" b="3665"/>
          <a:stretch/>
        </p:blipFill>
        <p:spPr>
          <a:xfrm>
            <a:off x="1747701" y="1540645"/>
            <a:ext cx="663223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597" y="867892"/>
            <a:ext cx="7429167" cy="477615"/>
          </a:xfrm>
        </p:spPr>
        <p:txBody>
          <a:bodyPr>
            <a:noAutofit/>
          </a:bodyPr>
          <a:lstStyle/>
          <a:p>
            <a:pPr marL="370332" lvl="0" indent="-342900">
              <a:buFont typeface="Arial"/>
              <a:buChar char="•"/>
            </a:pPr>
            <a:r>
              <a:rPr lang="pt-PT" sz="2400" dirty="0"/>
              <a:t>Clicar em </a:t>
            </a:r>
            <a:r>
              <a:rPr lang="pt-PT" sz="2400" b="1" dirty="0"/>
              <a:t>ADICIONAR TESTE</a:t>
            </a:r>
            <a:r>
              <a:rPr lang="en-US" sz="2400" dirty="0"/>
              <a:t> </a:t>
            </a:r>
            <a:r>
              <a:rPr lang="pt-PT" sz="2400" dirty="0"/>
              <a:t>: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949" y="2903863"/>
            <a:ext cx="368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Tutorial </a:t>
            </a:r>
            <a:r>
              <a:rPr lang="pt-PT" sz="2800" b="1" dirty="0" err="1"/>
              <a:t>Socrative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199" y="125748"/>
            <a:ext cx="7677565" cy="610119"/>
          </a:xfrm>
        </p:spPr>
        <p:txBody>
          <a:bodyPr>
            <a:noAutofit/>
          </a:bodyPr>
          <a:lstStyle/>
          <a:p>
            <a:pPr lvl="0"/>
            <a:r>
              <a:rPr lang="pt-PT" sz="3600" b="1" cap="small" dirty="0">
                <a:effectLst/>
              </a:rPr>
              <a:t>Menu iniciar: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pt-PT" sz="3600" b="1" cap="small" dirty="0">
                <a:effectLst/>
              </a:rPr>
              <a:t>Menu Testes (criação de testes)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5899585"/>
            <a:ext cx="836377" cy="6805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33659" y="1706643"/>
            <a:ext cx="6083995" cy="4103996"/>
            <a:chOff x="1342707" y="2176463"/>
            <a:chExt cx="6458585" cy="2505075"/>
          </a:xfrm>
        </p:grpSpPr>
        <p:pic>
          <p:nvPicPr>
            <p:cNvPr id="11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707" y="2176463"/>
              <a:ext cx="6372225" cy="25050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6791642" y="2841308"/>
              <a:ext cx="100965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0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200</TotalTime>
  <Words>541</Words>
  <Application>Microsoft Macintosh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O SOCRATIVE</vt:lpstr>
      <vt:lpstr>Para começar a usar o Socrative basta:</vt:lpstr>
      <vt:lpstr>Criar uma conta no Socrative:</vt:lpstr>
      <vt:lpstr>Criar uma conta no Socrative:</vt:lpstr>
      <vt:lpstr>Menu iniciar:   Menu iniciar</vt:lpstr>
      <vt:lpstr>Menu iniciar:   Menu iniciar</vt:lpstr>
      <vt:lpstr>Menu iniciar:   Menu iniciar</vt:lpstr>
      <vt:lpstr>Menu iniciar:   Menu iniciar</vt:lpstr>
      <vt:lpstr>Menu iniciar:   Menu Testes (criação de testes)</vt:lpstr>
      <vt:lpstr>   Menu Testes (criação de testes)</vt:lpstr>
      <vt:lpstr>   Menu Testes (criação de testes)</vt:lpstr>
      <vt:lpstr>   MENU RELATÓRIOS</vt:lpstr>
      <vt:lpstr>   MENU RELATÓRIOS</vt:lpstr>
      <vt:lpstr>   MENU RESULTADOS</vt:lpstr>
      <vt:lpstr>   APLICAR A PROVA AOS ALUNOS</vt:lpstr>
      <vt:lpstr>   APLICAR A PROVA AOS ALUNOS</vt:lpstr>
      <vt:lpstr>   APLICAR A PROVA AOS ALUNOS</vt:lpstr>
      <vt:lpstr>   APLICAR A PROVA AOS ALUNOS</vt:lpstr>
      <vt:lpstr>   APLICAR A PROVA AOS ALUNOS</vt:lpstr>
      <vt:lpstr>   APLICAR A PROVA AOS ALUNOS</vt:lpstr>
      <vt:lpstr>   APLICAR A PROVA AOS ALUNOS</vt:lpstr>
      <vt:lpstr>   OUTRAS FUNCIONALIDADES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Socrative</dc:title>
  <dc:creator>Gina Rodrigues</dc:creator>
  <cp:lastModifiedBy>Gina Rodrigues</cp:lastModifiedBy>
  <cp:revision>24</cp:revision>
  <dcterms:created xsi:type="dcterms:W3CDTF">2020-04-08T17:41:25Z</dcterms:created>
  <dcterms:modified xsi:type="dcterms:W3CDTF">2020-04-29T08:53:23Z</dcterms:modified>
</cp:coreProperties>
</file>