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P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3843A6-0404-4FBD-90F2-3159E4FF2BF5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A8671-089E-467A-825D-45A51AFA4E7C}" type="slidenum">
              <a:rPr lang="pt-PT"/>
              <a:pPr/>
              <a:t>1</a:t>
            </a:fld>
            <a:endParaRPr lang="pt-PT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946B-86E8-409C-A9D3-DB1B4F2A2561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14A61-5939-4C4C-A218-6FEC19B84BC6}" type="slidenum">
              <a:rPr lang="pt-PT"/>
              <a:pPr/>
              <a:t>2</a:t>
            </a:fld>
            <a:endParaRPr lang="pt-PT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6C110-F4AA-4A9A-AD3B-CDD9186B3103}" type="slidenum">
              <a:rPr lang="pt-PT"/>
              <a:pPr/>
              <a:t>3</a:t>
            </a:fld>
            <a:endParaRPr lang="pt-PT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CE4A5-9D2B-40FB-83F0-3D090D9AE8DE}" type="slidenum">
              <a:rPr lang="pt-PT"/>
              <a:pPr/>
              <a:t>4</a:t>
            </a:fld>
            <a:endParaRPr lang="pt-PT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DEEB8-D229-45F4-9419-0C16253B8947}" type="slidenum">
              <a:rPr lang="pt-PT"/>
              <a:pPr/>
              <a:t>5</a:t>
            </a:fld>
            <a:endParaRPr lang="pt-PT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399CB-5E63-4AD6-B793-C711FC9EB12C}" type="slidenum">
              <a:rPr lang="pt-PT"/>
              <a:pPr/>
              <a:t>6</a:t>
            </a:fld>
            <a:endParaRPr lang="pt-PT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37C53-E498-4B55-9B4F-277780EF00EF}" type="slidenum">
              <a:rPr lang="pt-PT"/>
              <a:pPr/>
              <a:t>7</a:t>
            </a:fld>
            <a:endParaRPr lang="pt-PT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1A212-B980-4174-BE88-DA3C6B4951A6}" type="slidenum">
              <a:rPr lang="pt-PT"/>
              <a:pPr/>
              <a:t>8</a:t>
            </a:fld>
            <a:endParaRPr lang="pt-PT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54E51-7C30-4D1C-B9F6-49BA1800D00C}" type="slidenum">
              <a:rPr lang="pt-PT"/>
              <a:pPr/>
              <a:t>9</a:t>
            </a:fld>
            <a:endParaRPr lang="pt-PT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 sz="2400">
              <a:latin typeface="Times New Roman" pitchFamily="18" charset="0"/>
            </a:endParaRP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 sz="2400">
              <a:latin typeface="Times New Roman" pitchFamily="18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pt-PT"/>
              <a:t>Clique para editar o estilo do título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E998D798-63EA-4015-B107-E630131F975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15000">
    <p:blinds/>
    <p:sndAc>
      <p:stSnd>
        <p:snd r:embed="rId1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5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DC6FA-EEB7-4246-918B-8D88842C8A64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15000">
    <p:blinds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58420-4581-4117-A230-57EF5FF1FEE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15000">
    <p:blinds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BE8AD-29DD-4761-A030-344DA1FAAF26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15000">
    <p:blinds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87700-3199-49E9-A052-5C384614DFF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15000">
    <p:blinds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DF8A8-610F-411A-956C-FD4C3511A5F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15000">
    <p:blinds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7E52F-BBE6-44EB-9840-47902A812570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15000">
    <p:blinds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D41AA-0E57-4A95-8275-AE2BF224F2D0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15000">
    <p:blinds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41546-BC07-4E71-8082-07C2FB7B2C01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15000">
    <p:blinds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68504-1B66-49F1-BCCD-DC631F63A0A4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15000">
    <p:blinds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B6708-BAA1-481E-A70A-4C9C12DFA7D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15000">
    <p:blinds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7B5667A-DCD7-43BC-A13F-FE29CDEFB5D4}" type="slidenum">
              <a:rPr lang="pt-PT"/>
              <a:pPr/>
              <a:t>‹nº›</a:t>
            </a:fld>
            <a:endParaRPr lang="pt-PT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PT" sz="2400">
                <a:latin typeface="Times New Roman" pitchFamily="18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P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 advTm="15000">
    <p:blinds/>
    <p:sndAc>
      <p:stSnd>
        <p:snd r:embed="rId1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2066925"/>
          </a:xfrm>
        </p:spPr>
        <p:txBody>
          <a:bodyPr/>
          <a:lstStyle/>
          <a:p>
            <a:pPr algn="r"/>
            <a:r>
              <a:rPr lang="pt-PT" sz="4400" i="0" dirty="0">
                <a:latin typeface="Comic Sans MS" pitchFamily="66" charset="0"/>
              </a:rPr>
              <a:t/>
            </a:r>
            <a:br>
              <a:rPr lang="pt-PT" sz="4400" i="0" dirty="0">
                <a:latin typeface="Comic Sans MS" pitchFamily="66" charset="0"/>
              </a:rPr>
            </a:br>
            <a:r>
              <a:rPr lang="pt-PT" sz="4400" i="0" dirty="0">
                <a:latin typeface="Comic Sans MS" pitchFamily="66" charset="0"/>
              </a:rPr>
              <a:t>Como se faz um debate?</a:t>
            </a:r>
            <a:br>
              <a:rPr lang="pt-PT" sz="4400" i="0" dirty="0">
                <a:latin typeface="Comic Sans MS" pitchFamily="66" charset="0"/>
              </a:rPr>
            </a:br>
            <a:r>
              <a:rPr lang="pt-PT" sz="1600" i="0" dirty="0">
                <a:latin typeface="Comic Sans MS" pitchFamily="66" charset="0"/>
              </a:rPr>
              <a:t/>
            </a:r>
            <a:br>
              <a:rPr lang="pt-PT" sz="1600" i="0" dirty="0">
                <a:latin typeface="Comic Sans MS" pitchFamily="66" charset="0"/>
              </a:rPr>
            </a:br>
            <a:r>
              <a:rPr lang="pt-PT" sz="1200" i="0" dirty="0" err="1">
                <a:latin typeface="Comic Sans MS" pitchFamily="66" charset="0"/>
              </a:rPr>
              <a:t>In</a:t>
            </a:r>
            <a:r>
              <a:rPr lang="pt-PT" sz="1200" i="0" dirty="0">
                <a:latin typeface="Comic Sans MS" pitchFamily="66" charset="0"/>
              </a:rPr>
              <a:t> </a:t>
            </a:r>
            <a:r>
              <a:rPr lang="pt-PT" sz="1200" dirty="0">
                <a:latin typeface="Comic Sans MS" pitchFamily="66" charset="0"/>
              </a:rPr>
              <a:t>Fábrica de Texto </a:t>
            </a:r>
            <a:r>
              <a:rPr lang="pt-PT" sz="1200" i="0" dirty="0">
                <a:latin typeface="Comic Sans MS" pitchFamily="66" charset="0"/>
              </a:rPr>
              <a:t>(adaptado)</a:t>
            </a:r>
            <a:br>
              <a:rPr lang="pt-PT" sz="1200" i="0" dirty="0">
                <a:latin typeface="Comic Sans MS" pitchFamily="66" charset="0"/>
              </a:rPr>
            </a:br>
            <a:endParaRPr lang="pt-PT" sz="1200" i="0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3357563"/>
            <a:ext cx="5410200" cy="2232025"/>
          </a:xfrm>
        </p:spPr>
        <p:txBody>
          <a:bodyPr/>
          <a:lstStyle/>
          <a:p>
            <a:endParaRPr lang="pt-PT"/>
          </a:p>
        </p:txBody>
      </p:sp>
      <p:pic>
        <p:nvPicPr>
          <p:cNvPr id="2055" name="Picture 7" descr="trab em equip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3357563"/>
            <a:ext cx="5400675" cy="2303462"/>
          </a:xfrm>
          <a:prstGeom prst="rect">
            <a:avLst/>
          </a:prstGeom>
          <a:noFill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08175" y="981075"/>
            <a:ext cx="669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PT" sz="3200">
                <a:latin typeface="Comic Sans MS" pitchFamily="66" charset="0"/>
              </a:rPr>
              <a:t>Mediateca Escolar - Guia</a:t>
            </a:r>
            <a:r>
              <a:rPr lang="pt-PT" sz="3200"/>
              <a:t> Prático</a:t>
            </a:r>
          </a:p>
        </p:txBody>
      </p:sp>
      <p:pic>
        <p:nvPicPr>
          <p:cNvPr id="2057" name="Picture 9" descr="símbolo_mediate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8000" y="688975"/>
            <a:ext cx="1071563" cy="10795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blinds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4294967295"/>
          </p:nvPr>
        </p:nvSpPr>
        <p:spPr>
          <a:xfrm>
            <a:off x="500034" y="6215082"/>
            <a:ext cx="7632848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kumimoji="0" lang="pt-PT" sz="1600" dirty="0" smtClean="0">
                <a:latin typeface="+mj-lt"/>
              </a:rPr>
              <a:t>Mediateca Escolar – Projecto Bons Métodos, Bons Resultados 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0" y="620713"/>
            <a:ext cx="9144000" cy="2951163"/>
          </a:xfrm>
          <a:prstGeom prst="rect">
            <a:avLst/>
          </a:prstGeom>
        </p:spPr>
        <p:txBody>
          <a:bodyPr vert="horz" lIns="0" rIns="18288">
            <a:normAutofit fontScale="925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Ficha Técnica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Realização: Mediateca Escolar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Coordenadora do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Projeto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Gina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Rodrigues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pt-PT" sz="2000" b="1" dirty="0" smtClean="0">
                <a:latin typeface="+mn-lt"/>
              </a:rPr>
              <a:t>Equipa do </a:t>
            </a:r>
            <a:r>
              <a:rPr lang="pt-PT" sz="2000" b="1" dirty="0" err="1" smtClean="0">
                <a:latin typeface="+mn-lt"/>
              </a:rPr>
              <a:t>Projeto</a:t>
            </a:r>
            <a:r>
              <a:rPr lang="pt-PT" sz="2000" b="1" dirty="0" smtClean="0">
                <a:latin typeface="+mn-lt"/>
              </a:rPr>
              <a:t> : </a:t>
            </a:r>
            <a:r>
              <a:rPr lang="pt-PT" sz="2000" b="1" dirty="0" err="1" smtClean="0">
                <a:latin typeface="+mn-lt"/>
              </a:rPr>
              <a:t>Gina</a:t>
            </a:r>
            <a:r>
              <a:rPr lang="pt-PT" sz="2000" b="1" dirty="0" smtClean="0">
                <a:latin typeface="+mn-lt"/>
              </a:rPr>
              <a:t> Rodrigues, Mª José Rodrigues e Rosa Albuquerque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2010/2011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4" descr="C:\Users\Gina\Documents\2009_2010_ foi para a pasta de recuperação\logotipos\Logo_ME_Co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005064"/>
            <a:ext cx="1883403" cy="1905561"/>
          </a:xfrm>
          <a:prstGeom prst="rect">
            <a:avLst/>
          </a:prstGeom>
          <a:noFill/>
        </p:spPr>
      </p:pic>
      <p:sp>
        <p:nvSpPr>
          <p:cNvPr id="18" name="Rectângulo 17"/>
          <p:cNvSpPr/>
          <p:nvPr/>
        </p:nvSpPr>
        <p:spPr>
          <a:xfrm>
            <a:off x="428596" y="5929330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pt-PT" b="1" dirty="0" smtClean="0">
                <a:latin typeface="+mn-lt"/>
              </a:rPr>
              <a:t>ES com 3º Ciclo do EB de Matias </a:t>
            </a:r>
            <a:r>
              <a:rPr lang="pt-PT" b="1" dirty="0">
                <a:latin typeface="+mn-lt"/>
              </a:rPr>
              <a:t>A</a:t>
            </a:r>
            <a:r>
              <a:rPr lang="pt-PT" b="1" dirty="0" smtClean="0">
                <a:latin typeface="+mn-lt"/>
              </a:rPr>
              <a:t>ires</a:t>
            </a:r>
          </a:p>
        </p:txBody>
      </p:sp>
    </p:spTree>
  </p:cSld>
  <p:clrMapOvr>
    <a:masterClrMapping/>
  </p:clrMapOvr>
  <p:transition spd="med" advTm="15000">
    <p:blinds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950913"/>
          </a:xfrm>
        </p:spPr>
        <p:txBody>
          <a:bodyPr/>
          <a:lstStyle/>
          <a:p>
            <a:pPr algn="ctr"/>
            <a:r>
              <a:rPr lang="pt-PT" sz="4000" b="1">
                <a:latin typeface="Comic Sans MS" pitchFamily="66" charset="0"/>
              </a:rPr>
              <a:t/>
            </a:r>
            <a:br>
              <a:rPr lang="pt-PT" sz="4000" b="1">
                <a:latin typeface="Comic Sans MS" pitchFamily="66" charset="0"/>
              </a:rPr>
            </a:br>
            <a:r>
              <a:rPr lang="pt-PT" sz="4000" b="1">
                <a:latin typeface="Comic Sans MS" pitchFamily="66" charset="0"/>
              </a:rPr>
              <a:t> Debate – O que é?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  <a:p>
            <a:r>
              <a:rPr lang="pt-PT" sz="4400">
                <a:latin typeface="Comic Sans MS" pitchFamily="66" charset="0"/>
              </a:rPr>
              <a:t>Debater é </a:t>
            </a:r>
          </a:p>
          <a:p>
            <a:pPr lvl="2"/>
            <a:r>
              <a:rPr lang="pt-PT" sz="3600">
                <a:latin typeface="Comic Sans MS" pitchFamily="66" charset="0"/>
              </a:rPr>
              <a:t> </a:t>
            </a:r>
            <a:r>
              <a:rPr lang="pt-PT" sz="4000">
                <a:latin typeface="Comic Sans MS" pitchFamily="66" charset="0"/>
              </a:rPr>
              <a:t>discutir;</a:t>
            </a:r>
          </a:p>
          <a:p>
            <a:pPr lvl="3"/>
            <a:r>
              <a:rPr lang="pt-PT" sz="4000">
                <a:latin typeface="Comic Sans MS" pitchFamily="66" charset="0"/>
              </a:rPr>
              <a:t>contestar;</a:t>
            </a:r>
          </a:p>
          <a:p>
            <a:pPr lvl="4"/>
            <a:r>
              <a:rPr lang="pt-PT" sz="4000">
                <a:latin typeface="Comic Sans MS" pitchFamily="66" charset="0"/>
              </a:rPr>
              <a:t>disputar.</a:t>
            </a:r>
          </a:p>
        </p:txBody>
      </p:sp>
      <p:pic>
        <p:nvPicPr>
          <p:cNvPr id="23556" name="Picture 4" descr="da_uma_luz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765175"/>
            <a:ext cx="8382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blinds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4000" b="1">
                <a:latin typeface="Comic Sans MS" pitchFamily="66" charset="0"/>
              </a:rPr>
              <a:t>Qual o seu objectivo?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PT" sz="3200">
                <a:latin typeface="Comic Sans MS" pitchFamily="66" charset="0"/>
              </a:rPr>
              <a:t>Confrontar perspectivas, opiniões;</a:t>
            </a:r>
          </a:p>
          <a:p>
            <a:pPr algn="ctr"/>
            <a:r>
              <a:rPr lang="pt-PT" sz="3200">
                <a:latin typeface="Comic Sans MS" pitchFamily="66" charset="0"/>
              </a:rPr>
              <a:t>Persuadir o interlocutor.</a:t>
            </a:r>
            <a:r>
              <a:rPr lang="pt-PT">
                <a:latin typeface="Comic Sans MS" pitchFamily="66" charset="0"/>
              </a:rPr>
              <a:t> </a:t>
            </a:r>
          </a:p>
          <a:p>
            <a:pPr algn="ctr">
              <a:buFont typeface="Wingdings" pitchFamily="2" charset="2"/>
              <a:buNone/>
            </a:pPr>
            <a:endParaRPr lang="pt-PT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pt-PT">
              <a:latin typeface="Comic Sans MS" pitchFamily="66" charset="0"/>
            </a:endParaRPr>
          </a:p>
          <a:p>
            <a:endParaRPr lang="pt-PT">
              <a:latin typeface="Comic Sans MS" pitchFamily="66" charset="0"/>
            </a:endParaRPr>
          </a:p>
          <a:p>
            <a:pPr algn="ctr"/>
            <a:r>
              <a:rPr lang="pt-PT" sz="3200">
                <a:latin typeface="Comic Sans MS" pitchFamily="66" charset="0"/>
              </a:rPr>
              <a:t>Para tal é preciso argumentar</a:t>
            </a:r>
            <a:r>
              <a:rPr lang="pt-PT" sz="3600">
                <a:latin typeface="Comic Sans MS" pitchFamily="66" charset="0"/>
              </a:rPr>
              <a:t>. </a:t>
            </a:r>
          </a:p>
          <a:p>
            <a:endParaRPr lang="pt-PT" sz="3600">
              <a:latin typeface="Comic Sans MS" pitchFamily="66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995738" y="3429000"/>
            <a:ext cx="1223962" cy="10096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pic>
        <p:nvPicPr>
          <p:cNvPr id="24582" name="Picture 6" descr="da_uma_luz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765175"/>
            <a:ext cx="8382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blinds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>
                <a:latin typeface="Comic Sans MS" pitchFamily="66" charset="0"/>
              </a:rPr>
              <a:t>O que é argumentar?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>
                <a:latin typeface="Comic Sans MS" pitchFamily="66" charset="0"/>
              </a:rPr>
              <a:t>Argumentar é:</a:t>
            </a:r>
          </a:p>
          <a:p>
            <a:pPr>
              <a:buFont typeface="Wingdings" pitchFamily="2" charset="2"/>
              <a:buNone/>
            </a:pPr>
            <a:endParaRPr lang="pt-PT">
              <a:latin typeface="Comic Sans MS" pitchFamily="66" charset="0"/>
            </a:endParaRPr>
          </a:p>
          <a:p>
            <a:pPr lvl="1"/>
            <a:r>
              <a:rPr lang="pt-PT" sz="3200">
                <a:latin typeface="Comic Sans MS" pitchFamily="66" charset="0"/>
              </a:rPr>
              <a:t>persuadir, influenciar o (s) outro (s) através da exposição de um ponto de vista (tese), e das razões (argumentos) que comprovam esse ponto de vista.</a:t>
            </a:r>
          </a:p>
          <a:p>
            <a:pPr>
              <a:buFont typeface="Wingdings" pitchFamily="2" charset="2"/>
              <a:buNone/>
            </a:pPr>
            <a:endParaRPr lang="pt-PT" sz="3200"/>
          </a:p>
        </p:txBody>
      </p:sp>
      <p:pic>
        <p:nvPicPr>
          <p:cNvPr id="25604" name="Picture 4" descr="da_uma_luz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692150"/>
            <a:ext cx="8382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blinds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80400" cy="1285875"/>
          </a:xfrm>
        </p:spPr>
        <p:txBody>
          <a:bodyPr/>
          <a:lstStyle/>
          <a:p>
            <a:pPr algn="ctr"/>
            <a:r>
              <a:rPr lang="pt-PT" sz="3600" b="1">
                <a:latin typeface="Comic Sans MS" pitchFamily="66" charset="0"/>
              </a:rPr>
              <a:t/>
            </a:r>
            <a:br>
              <a:rPr lang="pt-PT" sz="3600" b="1">
                <a:latin typeface="Comic Sans MS" pitchFamily="66" charset="0"/>
              </a:rPr>
            </a:br>
            <a:r>
              <a:rPr lang="pt-PT" sz="4000" b="1">
                <a:latin typeface="Comic Sans MS" pitchFamily="66" charset="0"/>
              </a:rPr>
              <a:t>Quem intervém num Debate?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>
              <a:latin typeface="Comic Sans MS" pitchFamily="66" charset="0"/>
            </a:endParaRPr>
          </a:p>
          <a:p>
            <a:r>
              <a:rPr lang="pt-PT">
                <a:latin typeface="Comic Sans MS" pitchFamily="66" charset="0"/>
              </a:rPr>
              <a:t>MODERADOR</a:t>
            </a:r>
          </a:p>
          <a:p>
            <a:endParaRPr lang="pt-PT">
              <a:latin typeface="Comic Sans MS" pitchFamily="66" charset="0"/>
            </a:endParaRPr>
          </a:p>
          <a:p>
            <a:r>
              <a:rPr lang="pt-PT">
                <a:latin typeface="Comic Sans MS" pitchFamily="66" charset="0"/>
              </a:rPr>
              <a:t>SECRETÁRIO</a:t>
            </a:r>
          </a:p>
          <a:p>
            <a:endParaRPr lang="pt-PT">
              <a:latin typeface="Comic Sans MS" pitchFamily="66" charset="0"/>
            </a:endParaRPr>
          </a:p>
          <a:p>
            <a:r>
              <a:rPr lang="pt-PT">
                <a:latin typeface="Comic Sans MS" pitchFamily="66" charset="0"/>
              </a:rPr>
              <a:t>PARTICIPANTES</a:t>
            </a:r>
          </a:p>
        </p:txBody>
      </p:sp>
      <p:pic>
        <p:nvPicPr>
          <p:cNvPr id="26628" name="Picture 4" descr="da_uma_luz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01013" y="908050"/>
            <a:ext cx="695325" cy="61912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blinds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>
                <a:latin typeface="Comic Sans MS" pitchFamily="66" charset="0"/>
              </a:rPr>
              <a:t>Ao moderador compete: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PT" sz="2700">
                <a:latin typeface="Comic Sans MS" pitchFamily="66" charset="0"/>
              </a:rPr>
              <a:t>Expor o assunto a debater</a:t>
            </a:r>
          </a:p>
          <a:p>
            <a:r>
              <a:rPr lang="pt-PT" sz="2700">
                <a:latin typeface="Comic Sans MS" pitchFamily="66" charset="0"/>
              </a:rPr>
              <a:t>Apresentar os participantes</a:t>
            </a:r>
          </a:p>
          <a:p>
            <a:r>
              <a:rPr lang="pt-PT" sz="2700">
                <a:latin typeface="Comic Sans MS" pitchFamily="66" charset="0"/>
              </a:rPr>
              <a:t>Lembrar as regras estabelecidas</a:t>
            </a:r>
          </a:p>
          <a:p>
            <a:r>
              <a:rPr lang="pt-PT" sz="2700">
                <a:latin typeface="Comic Sans MS" pitchFamily="66" charset="0"/>
              </a:rPr>
              <a:t>Declarar aberto o debate 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PT" sz="2700">
                <a:latin typeface="Comic Sans MS" pitchFamily="66" charset="0"/>
              </a:rPr>
              <a:t>Questionar</a:t>
            </a:r>
          </a:p>
          <a:p>
            <a:r>
              <a:rPr lang="pt-PT" sz="2700">
                <a:latin typeface="Comic Sans MS" pitchFamily="66" charset="0"/>
              </a:rPr>
              <a:t>Evitar desvios ao assunto</a:t>
            </a:r>
          </a:p>
          <a:p>
            <a:r>
              <a:rPr lang="pt-PT" sz="2700">
                <a:latin typeface="Comic Sans MS" pitchFamily="66" charset="0"/>
              </a:rPr>
              <a:t>Mostrar-se imparcial</a:t>
            </a:r>
          </a:p>
          <a:p>
            <a:r>
              <a:rPr lang="pt-PT" sz="2700">
                <a:latin typeface="Comic Sans MS" pitchFamily="66" charset="0"/>
              </a:rPr>
              <a:t>Apresentar conclusões</a:t>
            </a:r>
          </a:p>
          <a:p>
            <a:endParaRPr lang="pt-PT" sz="2700"/>
          </a:p>
        </p:txBody>
      </p:sp>
      <p:pic>
        <p:nvPicPr>
          <p:cNvPr id="27653" name="Picture 5" descr="debat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476250"/>
            <a:ext cx="1000125" cy="116205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blinds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>
                <a:latin typeface="Comic Sans MS" pitchFamily="66" charset="0"/>
              </a:rPr>
              <a:t>Ao Secretário compete: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>
              <a:latin typeface="Comic Sans MS" pitchFamily="66" charset="0"/>
            </a:endParaRPr>
          </a:p>
          <a:p>
            <a:r>
              <a:rPr lang="pt-PT">
                <a:latin typeface="Comic Sans MS" pitchFamily="66" charset="0"/>
              </a:rPr>
              <a:t>Inscrever quem pede a palavra</a:t>
            </a:r>
          </a:p>
          <a:p>
            <a:r>
              <a:rPr lang="pt-PT">
                <a:latin typeface="Comic Sans MS" pitchFamily="66" charset="0"/>
              </a:rPr>
              <a:t>Controlar o tempo de cada interveniente</a:t>
            </a:r>
          </a:p>
          <a:p>
            <a:r>
              <a:rPr lang="pt-PT">
                <a:latin typeface="Comic Sans MS" pitchFamily="66" charset="0"/>
              </a:rPr>
              <a:t>Redigir os aspectos importantes da discussão</a:t>
            </a:r>
          </a:p>
        </p:txBody>
      </p:sp>
      <p:pic>
        <p:nvPicPr>
          <p:cNvPr id="29700" name="Picture 4" descr="livr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404813"/>
            <a:ext cx="1304925" cy="123825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blinds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>
                <a:latin typeface="Comic Sans MS" pitchFamily="66" charset="0"/>
              </a:rPr>
              <a:t>Aos participantes compete: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pt-PT" sz="2700">
              <a:latin typeface="Comic Sans MS" pitchFamily="66" charset="0"/>
            </a:endParaRPr>
          </a:p>
          <a:p>
            <a:r>
              <a:rPr lang="pt-PT" sz="2700">
                <a:latin typeface="Comic Sans MS" pitchFamily="66" charset="0"/>
              </a:rPr>
              <a:t>Preparar o tema</a:t>
            </a:r>
          </a:p>
          <a:p>
            <a:r>
              <a:rPr lang="pt-PT" sz="2700">
                <a:latin typeface="Comic Sans MS" pitchFamily="66" charset="0"/>
              </a:rPr>
              <a:t>Elaborar as razões que sustentam os seus pontos de vista</a:t>
            </a:r>
          </a:p>
          <a:p>
            <a:r>
              <a:rPr lang="pt-PT" sz="2700">
                <a:latin typeface="Comic Sans MS" pitchFamily="66" charset="0"/>
              </a:rPr>
              <a:t>Expressar-se com clareza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PT" sz="2700">
              <a:latin typeface="Comic Sans MS" pitchFamily="66" charset="0"/>
            </a:endParaRPr>
          </a:p>
          <a:p>
            <a:r>
              <a:rPr lang="pt-PT" sz="2700">
                <a:latin typeface="Comic Sans MS" pitchFamily="66" charset="0"/>
              </a:rPr>
              <a:t>Ouvir com atenção as diversas intervenções</a:t>
            </a:r>
          </a:p>
          <a:p>
            <a:r>
              <a:rPr lang="pt-PT" sz="2700">
                <a:latin typeface="Comic Sans MS" pitchFamily="66" charset="0"/>
              </a:rPr>
              <a:t>Seguir as instruções do moderador</a:t>
            </a:r>
          </a:p>
          <a:p>
            <a:endParaRPr lang="pt-PT" sz="2700"/>
          </a:p>
        </p:txBody>
      </p:sp>
      <p:pic>
        <p:nvPicPr>
          <p:cNvPr id="30725" name="Picture 5" descr="esconde escond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765175"/>
            <a:ext cx="495300" cy="54292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blinds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>
                <a:latin typeface="Comic Sans MS" pitchFamily="66" charset="0"/>
              </a:rPr>
              <a:t>O que não fazer num debate: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pt-PT"/>
          </a:p>
        </p:txBody>
      </p:sp>
      <p:pic>
        <p:nvPicPr>
          <p:cNvPr id="32777" name="Picture 9" descr="garfield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2047875"/>
            <a:ext cx="7200900" cy="411797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blinds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o de apresentação predefinido">
  <a:themeElements>
    <a:clrScheme name="1_Modelo de apresentação predefinid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1_Modelo de apresentação predefinid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elo de apresentação predefinid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61</TotalTime>
  <Words>223</Words>
  <Application>Microsoft Office PowerPoint</Application>
  <PresentationFormat>Apresentação no Ecrã (4:3)</PresentationFormat>
  <Paragraphs>70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1_Modelo de apresentação predefinido</vt:lpstr>
      <vt:lpstr> Como se faz um debate?  In Fábrica de Texto (adaptado) </vt:lpstr>
      <vt:lpstr>  Debate – O que é? </vt:lpstr>
      <vt:lpstr>Qual o seu objectivo?</vt:lpstr>
      <vt:lpstr>O que é argumentar?</vt:lpstr>
      <vt:lpstr> Quem intervém num Debate?</vt:lpstr>
      <vt:lpstr>Ao moderador compete:</vt:lpstr>
      <vt:lpstr>Ao Secretário compete:</vt:lpstr>
      <vt:lpstr>Aos participantes compete:</vt:lpstr>
      <vt:lpstr>O que não fazer num debate:</vt:lpstr>
      <vt:lpstr>Diapositivo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se faz um debate?</dc:title>
  <dc:creator>ZE</dc:creator>
  <cp:lastModifiedBy>aa</cp:lastModifiedBy>
  <cp:revision>7</cp:revision>
  <dcterms:created xsi:type="dcterms:W3CDTF">2007-11-18T17:01:26Z</dcterms:created>
  <dcterms:modified xsi:type="dcterms:W3CDTF">2013-10-14T15:26:44Z</dcterms:modified>
</cp:coreProperties>
</file>