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0" r:id="rId4"/>
    <p:sldId id="263" r:id="rId5"/>
    <p:sldId id="262" r:id="rId6"/>
    <p:sldId id="277" r:id="rId7"/>
    <p:sldId id="264" r:id="rId8"/>
    <p:sldId id="266" r:id="rId9"/>
    <p:sldId id="267" r:id="rId10"/>
    <p:sldId id="259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ígia Freitas" initials="L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110C8-DB78-7140-9C37-67F3162E7AE0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838B0-D69D-2A46-AFBE-722D7D5E5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1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2BF752-F53B-F84E-BB63-AD23BD5D198B}" type="datetimeFigureOut">
              <a:rPr lang="en-US" smtClean="0"/>
              <a:t>27/04/20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993D06-C6BC-7640-9E6B-F1D8BF62543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08410" y="2732776"/>
            <a:ext cx="56894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61635" y="348616"/>
            <a:ext cx="7677565" cy="685855"/>
          </a:xfrm>
        </p:spPr>
        <p:txBody>
          <a:bodyPr>
            <a:noAutofit/>
          </a:bodyPr>
          <a:lstStyle/>
          <a:p>
            <a:r>
              <a:rPr lang="en-US" sz="3600" dirty="0"/>
              <a:t>Trabalho </a:t>
            </a:r>
            <a:r>
              <a:rPr lang="en-US" sz="3600" dirty="0" err="1"/>
              <a:t>Escrito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69750" y="1831395"/>
            <a:ext cx="733460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200" dirty="0"/>
              <a:t>Um trabalho escrito deve apresentar a seguinte estrutura.</a:t>
            </a:r>
          </a:p>
          <a:p>
            <a:pPr>
              <a:lnSpc>
                <a:spcPct val="150000"/>
              </a:lnSpc>
            </a:pPr>
            <a:endParaRPr lang="pt-PT" sz="2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Capa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Índice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Introdução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Desenvolvimento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Conclusão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Bibliografia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200" dirty="0"/>
              <a:t>Anexos (opcional)</a:t>
            </a:r>
          </a:p>
          <a:p>
            <a:pPr marL="285750" indent="-285750">
              <a:buFontTx/>
              <a:buChar char="•"/>
            </a:pPr>
            <a:endParaRPr lang="pt-PT" dirty="0"/>
          </a:p>
        </p:txBody>
      </p:sp>
      <p:pic>
        <p:nvPicPr>
          <p:cNvPr id="10" name="Picture 4" descr="Imagem relacionada">
            <a:extLst>
              <a:ext uri="{FF2B5EF4-FFF2-40B4-BE49-F238E27FC236}">
                <a16:creationId xmlns:a16="http://schemas.microsoft.com/office/drawing/2014/main" xmlns="" id="{8E49D3B9-BB88-419B-BFCA-3754DE9B7A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45" y="-79197"/>
            <a:ext cx="2065762" cy="18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2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299226" y="2641276"/>
            <a:ext cx="5631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r>
              <a:rPr lang="pt-PT" sz="2800" b="1" dirty="0"/>
              <a:t>Como fazer um Trabalho escrito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61635" y="348616"/>
            <a:ext cx="7677565" cy="685855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83992" y="5933880"/>
            <a:ext cx="836377" cy="680565"/>
          </a:xfrm>
          <a:prstGeom prst="rect">
            <a:avLst/>
          </a:prstGeom>
        </p:spPr>
      </p:pic>
      <p:sp>
        <p:nvSpPr>
          <p:cNvPr id="8" name="Marcador de Posição de Conteúdo 2">
            <a:extLst>
              <a:ext uri="{FF2B5EF4-FFF2-40B4-BE49-F238E27FC236}">
                <a16:creationId xmlns:a16="http://schemas.microsoft.com/office/drawing/2014/main" xmlns="" id="{472D4034-89E8-45A6-9801-D321AE873B0E}"/>
              </a:ext>
            </a:extLst>
          </p:cNvPr>
          <p:cNvSpPr txBox="1">
            <a:spLocks/>
          </p:cNvSpPr>
          <p:nvPr/>
        </p:nvSpPr>
        <p:spPr>
          <a:xfrm>
            <a:off x="1305097" y="1731060"/>
            <a:ext cx="7390640" cy="2196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353535"/>
              </a:buClr>
              <a:buNone/>
            </a:pPr>
            <a:r>
              <a:rPr lang="pt-PT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ANEXOS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Podem incluir-se os documentos que serviram de apoio ao trabalho. São opcionais. 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Servem para complementar e fundamentar o trabalho (imagens, mapas, gravuras, inquéritos, gráficos, etc.).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Devem ser numerados com letra romana e legendados</a:t>
            </a:r>
            <a:r>
              <a:rPr lang="pt-PT" sz="2400" dirty="0">
                <a:solidFill>
                  <a:schemeClr val="tx1"/>
                </a:solidFill>
                <a:latin typeface="Abadi" panose="020B060402010402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Font typeface="Wingdings 3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>
              <a:buClr>
                <a:srgbClr val="353535"/>
              </a:buClr>
              <a:buFont typeface="Wingdings 3" charset="2"/>
              <a:buNone/>
            </a:pPr>
            <a:r>
              <a:rPr lang="pt-PT" sz="2400" dirty="0">
                <a:solidFill>
                  <a:srgbClr val="002060"/>
                </a:solidFill>
                <a:latin typeface="Abadi" panose="020B0604020104020204" pitchFamily="34" charset="0"/>
              </a:rPr>
              <a:t>                                                              </a:t>
            </a:r>
          </a:p>
        </p:txBody>
      </p:sp>
      <p:pic>
        <p:nvPicPr>
          <p:cNvPr id="11" name="Picture 4" descr="Imagem relacionada">
            <a:extLst>
              <a:ext uri="{FF2B5EF4-FFF2-40B4-BE49-F238E27FC236}">
                <a16:creationId xmlns:a16="http://schemas.microsoft.com/office/drawing/2014/main" xmlns="" id="{00DB4459-436C-4934-9575-B9E7800CD5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90" y="216588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6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278287" y="2666174"/>
            <a:ext cx="5589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61635" y="348616"/>
            <a:ext cx="7677565" cy="685855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98135" y="5937839"/>
            <a:ext cx="836377" cy="680565"/>
          </a:xfrm>
          <a:prstGeom prst="rect">
            <a:avLst/>
          </a:prstGeom>
        </p:spPr>
      </p:pic>
      <p:sp>
        <p:nvSpPr>
          <p:cNvPr id="10" name="Marcador de Posição de Conteúdo 2">
            <a:extLst>
              <a:ext uri="{FF2B5EF4-FFF2-40B4-BE49-F238E27FC236}">
                <a16:creationId xmlns:a16="http://schemas.microsoft.com/office/drawing/2014/main" xmlns="" id="{E2739738-42EF-4A0B-9CF0-3C9A7D4B6EC2}"/>
              </a:ext>
            </a:extLst>
          </p:cNvPr>
          <p:cNvSpPr txBox="1">
            <a:spLocks/>
          </p:cNvSpPr>
          <p:nvPr/>
        </p:nvSpPr>
        <p:spPr>
          <a:xfrm>
            <a:off x="1305097" y="1416267"/>
            <a:ext cx="7390640" cy="2196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353535"/>
              </a:buClr>
              <a:buNone/>
            </a:pPr>
            <a:r>
              <a:rPr lang="pt-PT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DO TEXTO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O trabalho deve ser feito em folhas A4, brancas e lisas.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As folhas devem ser escritas de um só lado, respeitando-se as margens (para permitir uma encadernação).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O texto deve ser claro e não conter erros ortográficos.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Se for escrito a computador o tipo de letra a utilizar é </a:t>
            </a:r>
            <a:r>
              <a:rPr lang="pt-PT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Times New Roman</a:t>
            </a:r>
            <a:r>
              <a:rPr lang="pt-PT" sz="2200" i="1" dirty="0">
                <a:solidFill>
                  <a:schemeClr val="tx1"/>
                </a:solidFill>
              </a:rPr>
              <a:t> </a:t>
            </a:r>
            <a:r>
              <a:rPr lang="pt-PT" sz="2200" dirty="0">
                <a:solidFill>
                  <a:schemeClr val="tx1"/>
                </a:solidFill>
              </a:rPr>
              <a:t>ou </a:t>
            </a:r>
            <a:r>
              <a:rPr lang="pt-PT" sz="2200" i="1" dirty="0">
                <a:solidFill>
                  <a:schemeClr val="tx1"/>
                </a:solidFill>
                <a:cs typeface="Arial" panose="020B0604020202020204" pitchFamily="34" charset="0"/>
              </a:rPr>
              <a:t>Arial</a:t>
            </a:r>
            <a:r>
              <a:rPr lang="pt-PT" sz="2200" dirty="0">
                <a:solidFill>
                  <a:schemeClr val="tx1"/>
                </a:solidFill>
              </a:rPr>
              <a:t>, tamanho 12 e o texto deve ser justificado.</a:t>
            </a:r>
          </a:p>
          <a:p>
            <a:pPr marL="0" indent="0" algn="just">
              <a:buClr>
                <a:srgbClr val="353535"/>
              </a:buClr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Font typeface="Wingdings 3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>
              <a:buClr>
                <a:srgbClr val="353535"/>
              </a:buClr>
              <a:buFont typeface="Wingdings 3" charset="2"/>
              <a:buNone/>
            </a:pPr>
            <a:r>
              <a:rPr lang="pt-PT" sz="2400" dirty="0">
                <a:solidFill>
                  <a:srgbClr val="002060"/>
                </a:solidFill>
                <a:latin typeface="Abadi" panose="020B0604020104020204" pitchFamily="34" charset="0"/>
              </a:rPr>
              <a:t>                                                              </a:t>
            </a:r>
          </a:p>
        </p:txBody>
      </p:sp>
      <p:pic>
        <p:nvPicPr>
          <p:cNvPr id="11" name="Picture 4" descr="Imagem relacionada">
            <a:extLst>
              <a:ext uri="{FF2B5EF4-FFF2-40B4-BE49-F238E27FC236}">
                <a16:creationId xmlns:a16="http://schemas.microsoft.com/office/drawing/2014/main" xmlns="" id="{F743FD4E-70F8-4643-BE61-689F92B9A4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90" y="82935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02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01079" y="2742814"/>
            <a:ext cx="56348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61635" y="348616"/>
            <a:ext cx="7677565" cy="685855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98138" y="6037274"/>
            <a:ext cx="836377" cy="680565"/>
          </a:xfrm>
          <a:prstGeom prst="rect">
            <a:avLst/>
          </a:prstGeom>
        </p:spPr>
      </p:pic>
      <p:sp>
        <p:nvSpPr>
          <p:cNvPr id="8" name="Marcador de Posição de Conteúdo 2">
            <a:extLst>
              <a:ext uri="{FF2B5EF4-FFF2-40B4-BE49-F238E27FC236}">
                <a16:creationId xmlns:a16="http://schemas.microsoft.com/office/drawing/2014/main" xmlns="" id="{26675422-9ADE-4B25-971A-087BDE8D23A9}"/>
              </a:ext>
            </a:extLst>
          </p:cNvPr>
          <p:cNvSpPr txBox="1">
            <a:spLocks/>
          </p:cNvSpPr>
          <p:nvPr/>
        </p:nvSpPr>
        <p:spPr>
          <a:xfrm>
            <a:off x="1305097" y="1966853"/>
            <a:ext cx="7390640" cy="1744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353535"/>
              </a:buClr>
              <a:buNone/>
            </a:pPr>
            <a:r>
              <a:rPr lang="pt-PT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DO TEXTO (continuação):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O espaçamento entre as linhas deve ser de1,5 ou 2 espaços</a:t>
            </a:r>
            <a:r>
              <a:rPr lang="pt-PT" sz="2200" dirty="0"/>
              <a:t>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Se o texto for escrito à mão, deve apresentar uma caligrafia (letra) legível e cuidada.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O texto não deve ser demasiado denso.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As </a:t>
            </a:r>
            <a:r>
              <a:rPr lang="pt-PT" sz="2200" u="sng" dirty="0">
                <a:solidFill>
                  <a:schemeClr val="tx1"/>
                </a:solidFill>
              </a:rPr>
              <a:t>imagens/figuras devem ser legendadas </a:t>
            </a:r>
            <a:r>
              <a:rPr lang="pt-PT" sz="2200" dirty="0">
                <a:solidFill>
                  <a:schemeClr val="tx1"/>
                </a:solidFill>
              </a:rPr>
              <a:t>(o tamanho das letras deve </a:t>
            </a:r>
            <a:r>
              <a:rPr lang="pt-PT" sz="2200" u="sng" dirty="0">
                <a:solidFill>
                  <a:schemeClr val="tx1"/>
                </a:solidFill>
              </a:rPr>
              <a:t>ser menor</a:t>
            </a:r>
            <a:r>
              <a:rPr lang="pt-PT" sz="2200" dirty="0">
                <a:solidFill>
                  <a:schemeClr val="tx1"/>
                </a:solidFill>
              </a:rPr>
              <a:t> que o tamanho das letras do texto).</a:t>
            </a:r>
          </a:p>
          <a:p>
            <a:pPr marL="0" indent="0">
              <a:lnSpc>
                <a:spcPct val="150000"/>
              </a:lnSpc>
              <a:buClr>
                <a:srgbClr val="353535"/>
              </a:buClr>
              <a:buNone/>
            </a:pPr>
            <a:endParaRPr lang="pt-PT" sz="2200" dirty="0"/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200" dirty="0"/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200" dirty="0">
              <a:solidFill>
                <a:schemeClr val="tx1"/>
              </a:solidFill>
            </a:endParaRPr>
          </a:p>
          <a:p>
            <a:pPr marL="0" indent="0" algn="just">
              <a:buClr>
                <a:srgbClr val="353535"/>
              </a:buClr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Font typeface="Wingdings 3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>
              <a:buClr>
                <a:srgbClr val="353535"/>
              </a:buClr>
              <a:buFont typeface="Wingdings 3" charset="2"/>
              <a:buNone/>
            </a:pPr>
            <a:r>
              <a:rPr lang="pt-PT" sz="2400" dirty="0">
                <a:solidFill>
                  <a:srgbClr val="002060"/>
                </a:solidFill>
                <a:latin typeface="Abadi" panose="020B0604020104020204" pitchFamily="34" charset="0"/>
              </a:rPr>
              <a:t>                                                              </a:t>
            </a:r>
          </a:p>
        </p:txBody>
      </p:sp>
      <p:pic>
        <p:nvPicPr>
          <p:cNvPr id="10" name="Picture 4" descr="Imagem relacionada">
            <a:extLst>
              <a:ext uri="{FF2B5EF4-FFF2-40B4-BE49-F238E27FC236}">
                <a16:creationId xmlns:a16="http://schemas.microsoft.com/office/drawing/2014/main" xmlns="" id="{1D96E472-E03F-4202-8CC2-01053461DF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90" y="0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25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28393" y="2600984"/>
            <a:ext cx="56894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12" name="Título 11">
            <a:extLst>
              <a:ext uri="{FF2B5EF4-FFF2-40B4-BE49-F238E27FC236}">
                <a16:creationId xmlns:a16="http://schemas.microsoft.com/office/drawing/2014/main" xmlns="" id="{15B8CAFB-5E84-4EDA-921A-FF7E11B2C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757" y="46006"/>
            <a:ext cx="7406640" cy="794345"/>
          </a:xfrm>
        </p:spPr>
        <p:txBody>
          <a:bodyPr>
            <a:normAutofit/>
          </a:bodyPr>
          <a:lstStyle/>
          <a:p>
            <a:r>
              <a:rPr lang="en-US" sz="3600" dirty="0"/>
              <a:t>Trabalho </a:t>
            </a:r>
            <a:r>
              <a:rPr lang="en-US" sz="3600" dirty="0" err="1"/>
              <a:t>Escrito</a:t>
            </a:r>
            <a:endParaRPr lang="pt-PT" sz="36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0359FCF9-EF7A-41C3-B646-EE7EEC00F400}"/>
              </a:ext>
            </a:extLst>
          </p:cNvPr>
          <p:cNvSpPr/>
          <p:nvPr/>
        </p:nvSpPr>
        <p:spPr>
          <a:xfrm>
            <a:off x="1267668" y="903883"/>
            <a:ext cx="7406640" cy="5603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002060"/>
                </a:solidFill>
                <a:latin typeface="Abadi" panose="020B0604020104020204" pitchFamily="34" charset="0"/>
              </a:rPr>
              <a:t> </a:t>
            </a:r>
            <a:r>
              <a:rPr lang="pt-PT" sz="2400" b="1" dirty="0">
                <a:solidFill>
                  <a:schemeClr val="accent3">
                    <a:lumMod val="75000"/>
                  </a:schemeClr>
                </a:solidFill>
              </a:rPr>
              <a:t>CAPA</a:t>
            </a:r>
            <a:r>
              <a:rPr lang="pt-PT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Nome do Agrupamento.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Nome da escola.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Título do trabalho.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Nome da disciplina ou área a que se destina.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Nome do(a) aluna(a) que fez o trabalho (se for um trabalho de grupo nome de todos os elementos que o constituem por ordem alfabética), com indicação do(s) número(s), ano e turma.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Nome do(a) professor(a) a que se destina o trabalho.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200" dirty="0"/>
              <a:t>Data da sua realização </a:t>
            </a:r>
            <a:r>
              <a:rPr lang="pt-PT" sz="2000" dirty="0"/>
              <a:t>(mês e ano).</a:t>
            </a:r>
          </a:p>
        </p:txBody>
      </p:sp>
      <p:pic>
        <p:nvPicPr>
          <p:cNvPr id="10" name="Picture 4" descr="Imagem relacionada">
            <a:extLst>
              <a:ext uri="{FF2B5EF4-FFF2-40B4-BE49-F238E27FC236}">
                <a16:creationId xmlns:a16="http://schemas.microsoft.com/office/drawing/2014/main" xmlns="" id="{62D764A2-0F3A-42FE-9ED7-EBE616E52C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882" y="54234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61182" y="2729218"/>
            <a:ext cx="5734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39267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193805" y="410637"/>
            <a:ext cx="7910925" cy="635269"/>
          </a:xfrm>
          <a:prstGeom prst="rightArrow">
            <a:avLst/>
          </a:prstGeom>
        </p:spPr>
        <p:txBody>
          <a:bodyPr>
            <a:noAutofit/>
          </a:bodyPr>
          <a:lstStyle/>
          <a:p>
            <a:r>
              <a:rPr lang="en-US" sz="3600" dirty="0"/>
              <a:t>Trabalho </a:t>
            </a:r>
            <a:r>
              <a:rPr lang="en-US" sz="3600" dirty="0" err="1"/>
              <a:t>Escrito</a:t>
            </a:r>
            <a:endParaRPr lang="en-US" sz="36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A4DE5782-2229-48F7-9E57-F34D4ED9A1B5}"/>
              </a:ext>
            </a:extLst>
          </p:cNvPr>
          <p:cNvSpPr/>
          <p:nvPr/>
        </p:nvSpPr>
        <p:spPr>
          <a:xfrm>
            <a:off x="4066975" y="1149154"/>
            <a:ext cx="4142838" cy="50274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Agrupamento de Escolas Agualva Mira Sintra</a:t>
            </a:r>
            <a:endParaRPr kumimoji="0" lang="pt-PT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Escola Básica D. Domingos Jardo</a:t>
            </a: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Escola Secundária Matias Aires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LOBO IBÉRICO</a:t>
            </a:r>
            <a:endParaRPr kumimoji="0" lang="pt-PT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4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4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Disciplina: Ciências Naturais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Professora </a:t>
            </a:r>
            <a:r>
              <a:rPr lang="pt-PT" sz="14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Olívia Pires</a:t>
            </a: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pt-P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Realizado por:</a:t>
            </a: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Abel Luís, nº1, 6ºC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Luísa Pires, nº 15, 6ºC  </a:t>
            </a:r>
            <a:r>
              <a:rPr kumimoji="0" lang="pt-P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Março 2020</a:t>
            </a:r>
          </a:p>
        </p:txBody>
      </p:sp>
      <p:pic>
        <p:nvPicPr>
          <p:cNvPr id="12" name="Imagem 11" descr="Resultado de imagem para lobo iberico">
            <a:extLst>
              <a:ext uri="{FF2B5EF4-FFF2-40B4-BE49-F238E27FC236}">
                <a16:creationId xmlns:a16="http://schemas.microsoft.com/office/drawing/2014/main" xmlns="" id="{BEEE7E53-8D7A-45FF-BA46-99F8950502D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0" r="8800" b="5200"/>
          <a:stretch/>
        </p:blipFill>
        <p:spPr bwMode="auto">
          <a:xfrm>
            <a:off x="5442750" y="2843078"/>
            <a:ext cx="1391288" cy="14498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E890EACD-36C6-4C3F-9F66-99402DCC1F2A}"/>
              </a:ext>
            </a:extLst>
          </p:cNvPr>
          <p:cNvSpPr/>
          <p:nvPr/>
        </p:nvSpPr>
        <p:spPr>
          <a:xfrm>
            <a:off x="1815812" y="3226831"/>
            <a:ext cx="1563275" cy="10661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uma capa</a:t>
            </a:r>
            <a:r>
              <a:rPr lang="pt-PT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P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m 15" descr="Imagem relacionada">
            <a:extLst>
              <a:ext uri="{FF2B5EF4-FFF2-40B4-BE49-F238E27FC236}">
                <a16:creationId xmlns:a16="http://schemas.microsoft.com/office/drawing/2014/main" xmlns="" id="{D88DC2B9-BC6F-4536-9E05-FE968100DA01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2" t="6967" r="18409" b="11652"/>
          <a:stretch/>
        </p:blipFill>
        <p:spPr bwMode="auto">
          <a:xfrm>
            <a:off x="2004803" y="1494145"/>
            <a:ext cx="1059049" cy="15517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9431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278284" y="2667129"/>
            <a:ext cx="5589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337664" y="197933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sp>
        <p:nvSpPr>
          <p:cNvPr id="11" name="Marcador de Posição de Conteúdo 2">
            <a:extLst>
              <a:ext uri="{FF2B5EF4-FFF2-40B4-BE49-F238E27FC236}">
                <a16:creationId xmlns:a16="http://schemas.microsoft.com/office/drawing/2014/main" xmlns="" id="{3AD85BBD-9B96-428F-9FFF-82AEA33327C7}"/>
              </a:ext>
            </a:extLst>
          </p:cNvPr>
          <p:cNvSpPr txBox="1">
            <a:spLocks/>
          </p:cNvSpPr>
          <p:nvPr/>
        </p:nvSpPr>
        <p:spPr>
          <a:xfrm>
            <a:off x="1202752" y="1266229"/>
            <a:ext cx="7390640" cy="4651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353535"/>
              </a:buClr>
              <a:buNone/>
            </a:pPr>
            <a:r>
              <a:rPr lang="pt-PT" sz="2400" b="1" dirty="0">
                <a:solidFill>
                  <a:schemeClr val="accent3">
                    <a:lumMod val="75000"/>
                  </a:schemeClr>
                </a:solidFill>
              </a:rPr>
              <a:t>ÍNDICE</a:t>
            </a:r>
            <a:r>
              <a:rPr lang="pt-PT" sz="2400" b="1" dirty="0">
                <a:solidFill>
                  <a:srgbClr val="0070C0"/>
                </a:solidFill>
              </a:rPr>
              <a:t> </a:t>
            </a:r>
            <a:endParaRPr lang="pt-PT" sz="800" b="1" dirty="0">
              <a:solidFill>
                <a:srgbClr val="0070C0"/>
              </a:solidFill>
            </a:endParaRPr>
          </a:p>
          <a:p>
            <a:pPr marL="0" indent="0" algn="just">
              <a:buClr>
                <a:srgbClr val="353535"/>
              </a:buClr>
              <a:buNone/>
            </a:pPr>
            <a:endParaRPr lang="pt-PT" sz="200" dirty="0">
              <a:solidFill>
                <a:srgbClr val="0070C0"/>
              </a:solidFill>
            </a:endParaRPr>
          </a:p>
          <a:p>
            <a:pPr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O índice coloca-se no início do trabalho.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Deve indicar todas as partes que constituem o trabalho.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A indicação de cada assunto faz-se numa linha.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A cada linha corresponde o número de página onde se inicia esse assunto. 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O índice deve respeitar a ordem dos assuntos abordados no trabalho.</a:t>
            </a:r>
          </a:p>
          <a:p>
            <a:pPr marL="0" indent="0" algn="just">
              <a:buClr>
                <a:srgbClr val="353535"/>
              </a:buClr>
              <a:buFont typeface="Wingdings 3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algn="just"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algn="just"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Font typeface="Wingdings 3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>
              <a:buClr>
                <a:srgbClr val="353535"/>
              </a:buClr>
              <a:buFont typeface="Wingdings 3" charset="2"/>
              <a:buNone/>
            </a:pPr>
            <a:r>
              <a:rPr lang="pt-PT" sz="2400" dirty="0">
                <a:solidFill>
                  <a:srgbClr val="002060"/>
                </a:solidFill>
                <a:latin typeface="Abadi" panose="020B0604020104020204" pitchFamily="34" charset="0"/>
              </a:rPr>
              <a:t>                                                              </a:t>
            </a:r>
          </a:p>
        </p:txBody>
      </p:sp>
      <p:pic>
        <p:nvPicPr>
          <p:cNvPr id="12" name="Picture 4" descr="Imagem relacionada">
            <a:extLst>
              <a:ext uri="{FF2B5EF4-FFF2-40B4-BE49-F238E27FC236}">
                <a16:creationId xmlns:a16="http://schemas.microsoft.com/office/drawing/2014/main" xmlns="" id="{BDBBD3A8-7047-466A-AAB4-C4BB7522A1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141" y="126320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21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27266" y="2749778"/>
            <a:ext cx="5589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337664" y="197933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63A2CBDA-4B48-4863-9873-BEB58B74A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989" y="1257607"/>
            <a:ext cx="1060796" cy="1554615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25CA22EF-A7DD-4174-9BD2-EF0DACAE4DE0}"/>
              </a:ext>
            </a:extLst>
          </p:cNvPr>
          <p:cNvSpPr/>
          <p:nvPr/>
        </p:nvSpPr>
        <p:spPr>
          <a:xfrm>
            <a:off x="1815812" y="3226831"/>
            <a:ext cx="1563275" cy="1091718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Exemplo de um </a:t>
            </a:r>
            <a:r>
              <a:rPr lang="pt-PT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pt-PT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ndice:</a:t>
            </a:r>
            <a:endParaRPr lang="pt-P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E5DF903-C4D4-48AF-9DC0-5C468E7714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711" y="1275099"/>
            <a:ext cx="3898890" cy="440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A13B47-FB53-44AB-AE64-4B12B2CB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612" y="89042"/>
            <a:ext cx="7498080" cy="1143000"/>
          </a:xfrm>
        </p:spPr>
        <p:txBody>
          <a:bodyPr>
            <a:normAutofit/>
          </a:bodyPr>
          <a:lstStyle/>
          <a:p>
            <a:r>
              <a:rPr lang="pt-PT" sz="3600" dirty="0"/>
              <a:t>Trabalho Escrito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19750237-E0B8-47E7-809F-0DA038B84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95" y="1138386"/>
            <a:ext cx="7498080" cy="506754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Clr>
                <a:srgbClr val="353535"/>
              </a:buClr>
              <a:buNone/>
            </a:pPr>
            <a:endParaRPr lang="pt-PT" b="1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None/>
            </a:pPr>
            <a:r>
              <a:rPr lang="pt-PT" sz="2800" b="1" dirty="0">
                <a:solidFill>
                  <a:schemeClr val="accent3">
                    <a:lumMod val="75000"/>
                  </a:schemeClr>
                </a:solidFill>
              </a:rPr>
              <a:t>INTRODUÇÃO</a:t>
            </a:r>
            <a:endParaRPr lang="pt-PT" sz="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Clr>
                <a:srgbClr val="353535"/>
              </a:buClr>
              <a:buNone/>
            </a:pPr>
            <a:endParaRPr lang="pt-PT" sz="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800" dirty="0"/>
              <a:t>O tema do trabalho.</a:t>
            </a:r>
          </a:p>
          <a:p>
            <a:pPr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800" dirty="0"/>
              <a:t>O interesse e importância do tema.</a:t>
            </a:r>
          </a:p>
          <a:p>
            <a:pPr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800" dirty="0"/>
              <a:t>Os objetivos do trabalho.</a:t>
            </a:r>
          </a:p>
          <a:p>
            <a:pPr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800" dirty="0"/>
              <a:t>A estrutura do trabalho (as partes que compõem o trabalho).</a:t>
            </a:r>
          </a:p>
          <a:p>
            <a:pPr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800" dirty="0"/>
              <a:t>O tipo de pesquisa efetuada (consulta de livros, revistas, Internet, entrevistas, etc.)</a:t>
            </a:r>
          </a:p>
          <a:p>
            <a:pPr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002060"/>
              </a:solidFill>
            </a:endParaRPr>
          </a:p>
          <a:p>
            <a:pPr marL="82296" indent="0">
              <a:buClr>
                <a:srgbClr val="353535"/>
              </a:buClr>
              <a:buNone/>
            </a:pP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40AB8246-E3C5-4264-8D04-8741ABE9FFE7}"/>
              </a:ext>
            </a:extLst>
          </p:cNvPr>
          <p:cNvSpPr txBox="1"/>
          <p:nvPr/>
        </p:nvSpPr>
        <p:spPr>
          <a:xfrm rot="16200000">
            <a:off x="-2301080" y="2556941"/>
            <a:ext cx="56348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21052E1D-8B82-4FFD-8D18-39933C71FC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98134" y="5960847"/>
            <a:ext cx="836377" cy="680565"/>
          </a:xfrm>
          <a:prstGeom prst="rect">
            <a:avLst/>
          </a:prstGeom>
        </p:spPr>
      </p:pic>
      <p:pic>
        <p:nvPicPr>
          <p:cNvPr id="9" name="Picture 4" descr="Imagem relacionada">
            <a:extLst>
              <a:ext uri="{FF2B5EF4-FFF2-40B4-BE49-F238E27FC236}">
                <a16:creationId xmlns:a16="http://schemas.microsoft.com/office/drawing/2014/main" xmlns="" id="{5736CBD7-5EBD-48F8-A9E4-E081A7CA76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585" y="216588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71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01085" y="2742814"/>
            <a:ext cx="56348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39267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337664" y="197933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sp>
        <p:nvSpPr>
          <p:cNvPr id="17" name="Marcador de Posição de Conteúdo 2">
            <a:extLst>
              <a:ext uri="{FF2B5EF4-FFF2-40B4-BE49-F238E27FC236}">
                <a16:creationId xmlns:a16="http://schemas.microsoft.com/office/drawing/2014/main" xmlns="" id="{EB22ABFA-7524-4EE5-A786-170633D8952C}"/>
              </a:ext>
            </a:extLst>
          </p:cNvPr>
          <p:cNvSpPr txBox="1">
            <a:spLocks/>
          </p:cNvSpPr>
          <p:nvPr/>
        </p:nvSpPr>
        <p:spPr>
          <a:xfrm>
            <a:off x="1169332" y="1364105"/>
            <a:ext cx="7498080" cy="3813866"/>
          </a:xfrm>
          <a:prstGeom prst="rect">
            <a:avLst/>
          </a:prstGeom>
        </p:spPr>
        <p:txBody>
          <a:bodyPr tIns="0">
            <a:normAutofit fontScale="2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defTabSz="914400">
              <a:buClr>
                <a:srgbClr val="353535"/>
              </a:buClr>
            </a:pPr>
            <a:endParaRPr lang="pt-PT" b="1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defTabSz="914400">
              <a:buClr>
                <a:srgbClr val="353535"/>
              </a:buClr>
            </a:pPr>
            <a:r>
              <a:rPr lang="pt-PT" sz="9600" b="1" dirty="0">
                <a:solidFill>
                  <a:schemeClr val="accent3">
                    <a:lumMod val="75000"/>
                  </a:schemeClr>
                </a:solidFill>
              </a:rPr>
              <a:t>DESENVOLVIMENTO</a:t>
            </a:r>
          </a:p>
          <a:p>
            <a:pPr defTabSz="914400"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8800" dirty="0">
                <a:solidFill>
                  <a:schemeClr val="tx1"/>
                </a:solidFill>
              </a:rPr>
              <a:t> É a parte central do trabalho, que resulta das informações recolhidas.</a:t>
            </a:r>
          </a:p>
          <a:p>
            <a:pPr defTabSz="914400"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8800" dirty="0">
                <a:solidFill>
                  <a:schemeClr val="tx1"/>
                </a:solidFill>
              </a:rPr>
              <a:t> Sempre que possível, deve apresentar imagens, esquemas ou gráficos. </a:t>
            </a:r>
          </a:p>
          <a:p>
            <a:pPr defTabSz="914400"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8800" dirty="0">
                <a:solidFill>
                  <a:schemeClr val="tx1"/>
                </a:solidFill>
              </a:rPr>
              <a:t> Se o corpo do trabalho for longo, deverá ser dividido em capítulos e subcapítulos.</a:t>
            </a:r>
          </a:p>
          <a:p>
            <a:pPr defTabSz="914400"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8800" dirty="0">
                <a:solidFill>
                  <a:schemeClr val="tx1"/>
                </a:solidFill>
              </a:rPr>
              <a:t> Pode ainda apresentar citações (transcrição de frases ou textos de autoria de outras).</a:t>
            </a:r>
          </a:p>
          <a:p>
            <a:pPr defTabSz="914400"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800" dirty="0">
              <a:solidFill>
                <a:srgbClr val="002060"/>
              </a:solidFill>
            </a:endParaRPr>
          </a:p>
          <a:p>
            <a:pPr defTabSz="914400">
              <a:lnSpc>
                <a:spcPct val="160000"/>
              </a:lnSpc>
              <a:buClr>
                <a:srgbClr val="353535"/>
              </a:buClr>
            </a:pPr>
            <a:endParaRPr lang="pt-PT" sz="2400" b="1" dirty="0">
              <a:solidFill>
                <a:srgbClr val="002060"/>
              </a:solidFill>
            </a:endParaRPr>
          </a:p>
          <a:p>
            <a:pPr defTabSz="914400">
              <a:lnSpc>
                <a:spcPct val="160000"/>
              </a:lnSpc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</a:endParaRPr>
          </a:p>
        </p:txBody>
      </p:sp>
      <p:pic>
        <p:nvPicPr>
          <p:cNvPr id="18" name="Picture 4" descr="Imagem relacionada">
            <a:extLst>
              <a:ext uri="{FF2B5EF4-FFF2-40B4-BE49-F238E27FC236}">
                <a16:creationId xmlns:a16="http://schemas.microsoft.com/office/drawing/2014/main" xmlns="" id="{D6C7E9E9-2574-4BE6-85A5-E06E957D2A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53" y="-6913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68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17557" y="2694001"/>
            <a:ext cx="5589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117731" y="6008498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337664" y="197933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xmlns="" id="{0D74D86D-BE1C-403D-B6B5-ECF8586C573F}"/>
              </a:ext>
            </a:extLst>
          </p:cNvPr>
          <p:cNvSpPr txBox="1">
            <a:spLocks/>
          </p:cNvSpPr>
          <p:nvPr/>
        </p:nvSpPr>
        <p:spPr>
          <a:xfrm>
            <a:off x="1305097" y="1878200"/>
            <a:ext cx="7390640" cy="3575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353535"/>
              </a:buClr>
              <a:buNone/>
            </a:pPr>
            <a:r>
              <a:rPr lang="pt-PT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Breve resumo dos aspetos principais que resultaram da pesquisa.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Apresentação de uma opinião pessoal (ou de grupo) sobre o tema e o modo como foi elaborado o trabalho.</a:t>
            </a:r>
          </a:p>
          <a:p>
            <a:pPr algn="just"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Font typeface="Wingdings 3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>
              <a:buClr>
                <a:srgbClr val="353535"/>
              </a:buClr>
              <a:buFont typeface="Wingdings 3" charset="2"/>
              <a:buNone/>
            </a:pPr>
            <a:r>
              <a:rPr lang="pt-PT" sz="2400" dirty="0">
                <a:solidFill>
                  <a:srgbClr val="002060"/>
                </a:solidFill>
                <a:latin typeface="Abadi" panose="020B0604020104020204" pitchFamily="34" charset="0"/>
              </a:rPr>
              <a:t>                                                              </a:t>
            </a:r>
          </a:p>
        </p:txBody>
      </p:sp>
      <p:pic>
        <p:nvPicPr>
          <p:cNvPr id="11" name="Picture 4" descr="Imagem relacionada">
            <a:extLst>
              <a:ext uri="{FF2B5EF4-FFF2-40B4-BE49-F238E27FC236}">
                <a16:creationId xmlns:a16="http://schemas.microsoft.com/office/drawing/2014/main" xmlns="" id="{0E6D0813-F825-416D-BAD2-153FAA3F4C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90" y="216588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7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278285" y="2739437"/>
            <a:ext cx="5589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</a:p>
          <a:p>
            <a:pPr algn="ctr"/>
            <a:r>
              <a:rPr lang="pt-PT" sz="2800" b="1" dirty="0"/>
              <a:t>Como fazer um Trabalho Escrito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201" r="15180"/>
          <a:stretch/>
        </p:blipFill>
        <p:spPr>
          <a:xfrm>
            <a:off x="98137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337664" y="197933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Escrito</a:t>
            </a:r>
            <a:endParaRPr lang="en-US" sz="3600" dirty="0"/>
          </a:p>
        </p:txBody>
      </p:sp>
      <p:sp>
        <p:nvSpPr>
          <p:cNvPr id="12" name="Marcador de Posição de Conteúdo 2">
            <a:extLst>
              <a:ext uri="{FF2B5EF4-FFF2-40B4-BE49-F238E27FC236}">
                <a16:creationId xmlns:a16="http://schemas.microsoft.com/office/drawing/2014/main" xmlns="" id="{26950AE8-35A9-4DB8-927C-BB49424CD8A5}"/>
              </a:ext>
            </a:extLst>
          </p:cNvPr>
          <p:cNvSpPr txBox="1">
            <a:spLocks/>
          </p:cNvSpPr>
          <p:nvPr/>
        </p:nvSpPr>
        <p:spPr>
          <a:xfrm>
            <a:off x="993379" y="1061116"/>
            <a:ext cx="7390640" cy="2155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353535"/>
              </a:buClr>
              <a:buNone/>
            </a:pPr>
            <a:r>
              <a:rPr lang="pt-PT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São todos os documentos consultados para elaborar o trabalho.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 Deve seguir as regras bibliográficas internacionais - consultar o nosso tutorial “Regras Bibliográficas e normas para citações”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É apresentada por ordem alfabética, de acordo com os apelidos dos autores das obras que foram consultadas.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sz="2200" dirty="0">
                <a:solidFill>
                  <a:schemeClr val="tx1"/>
                </a:solidFill>
              </a:rPr>
              <a:t>Só se indicam as obras/recursos que efetivamente foram consultadas.</a:t>
            </a: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002060"/>
              </a:solidFill>
            </a:endParaRPr>
          </a:p>
        </p:txBody>
      </p:sp>
      <p:pic>
        <p:nvPicPr>
          <p:cNvPr id="13" name="Picture 4" descr="Imagem relacionada">
            <a:extLst>
              <a:ext uri="{FF2B5EF4-FFF2-40B4-BE49-F238E27FC236}">
                <a16:creationId xmlns:a16="http://schemas.microsoft.com/office/drawing/2014/main" xmlns="" id="{7356FB0A-5151-43D3-A519-D1171B2FCB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680" y="-51779"/>
            <a:ext cx="1869447" cy="163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364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6559</TotalTime>
  <Words>716</Words>
  <Application>Microsoft Macintosh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  <vt:lpstr>Trabalho Escrito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Socrative</dc:title>
  <dc:creator>Gina Rodrigues</dc:creator>
  <cp:lastModifiedBy>Gina Rodrigues</cp:lastModifiedBy>
  <cp:revision>82</cp:revision>
  <dcterms:created xsi:type="dcterms:W3CDTF">2020-04-08T17:41:25Z</dcterms:created>
  <dcterms:modified xsi:type="dcterms:W3CDTF">2020-04-27T12:25:45Z</dcterms:modified>
</cp:coreProperties>
</file>