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PT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PT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PT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BE6C070-F9FC-468B-8983-9B047611247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E9E1E2-0359-4CDE-B17B-39BC4B3EFC24}" type="slidenum">
              <a:rPr lang="pt-PT"/>
              <a:pPr/>
              <a:t>1</a:t>
            </a:fld>
            <a:endParaRPr lang="pt-PT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18ECC-F595-46E2-9A63-E71469E240AB}" type="slidenum">
              <a:rPr lang="pt-PT"/>
              <a:pPr/>
              <a:t>2</a:t>
            </a:fld>
            <a:endParaRPr lang="pt-PT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A9B14-19D2-4182-A865-9587429FE9C7}" type="slidenum">
              <a:rPr lang="pt-PT"/>
              <a:pPr/>
              <a:t>3</a:t>
            </a:fld>
            <a:endParaRPr lang="pt-PT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0F7CB-91B2-4682-BADD-79A6C321BCD9}" type="slidenum">
              <a:rPr lang="pt-PT"/>
              <a:pPr/>
              <a:t>4</a:t>
            </a:fld>
            <a:endParaRPr lang="pt-PT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0178A-A0C1-4900-87F3-9A0D605FC00E}" type="slidenum">
              <a:rPr lang="pt-PT"/>
              <a:pPr/>
              <a:t>5</a:t>
            </a:fld>
            <a:endParaRPr lang="pt-PT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32B0FE-2FBF-4CF9-ACEA-8A0F6015E3BC}" type="slidenum">
              <a:rPr lang="pt-PT"/>
              <a:pPr/>
              <a:t>‹nº›</a:t>
            </a:fld>
            <a:endParaRPr lang="pt-PT"/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536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536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537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PT"/>
            </a:p>
          </p:txBody>
        </p:sp>
      </p:grp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4BDC0-6152-4376-8DAF-29D943DA13B4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05662-27A2-43E7-A385-B3289B3E5F4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A9CE0-7C82-46E5-B77B-C39FA10DBDE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7CF7A-97D8-46E2-8A8B-1917B62CCFC4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7542D-E3AF-4232-8596-F70D2B58B3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46E1A-F04F-4528-9065-A1705D595A85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09C7-2A89-4085-9027-A25C9F1788BF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F588B-9389-4475-8298-966E7159812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8CEC8-45E0-49DF-9129-7C72C8D427C1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71736-76FB-49C6-B16A-9C2528CCFD0A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med" advTm="20000">
    <p:fade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pt-PT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t-PT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660E97A-085A-463D-A802-D5D6D80FB576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 sz="2400">
              <a:latin typeface="Times New Roman" pitchFamily="18" charset="0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 sz="2400">
              <a:latin typeface="Times New Roman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P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 advTm="20000">
    <p:fade/>
    <p:sndAc>
      <p:stSnd>
        <p:snd r:embed="rId1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33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43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7772400" cy="1470025"/>
          </a:xfrm>
        </p:spPr>
        <p:txBody>
          <a:bodyPr/>
          <a:lstStyle/>
          <a:p>
            <a:r>
              <a:rPr lang="pt-PT" sz="4700" b="1">
                <a:latin typeface="Comic Sans MS" pitchFamily="66" charset="0"/>
              </a:rPr>
              <a:t>Como fazer uma Síntese?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37449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PT" sz="3400" dirty="0"/>
          </a:p>
          <a:p>
            <a:pPr>
              <a:lnSpc>
                <a:spcPct val="90000"/>
              </a:lnSpc>
            </a:pPr>
            <a:endParaRPr lang="pt-PT" sz="3400" dirty="0"/>
          </a:p>
          <a:p>
            <a:pPr>
              <a:lnSpc>
                <a:spcPct val="90000"/>
              </a:lnSpc>
            </a:pPr>
            <a:endParaRPr lang="pt-PT" sz="3400" dirty="0"/>
          </a:p>
          <a:p>
            <a:pPr>
              <a:lnSpc>
                <a:spcPct val="90000"/>
              </a:lnSpc>
            </a:pPr>
            <a:endParaRPr lang="pt-PT" sz="3400" dirty="0"/>
          </a:p>
          <a:p>
            <a:pPr>
              <a:lnSpc>
                <a:spcPct val="90000"/>
              </a:lnSpc>
            </a:pPr>
            <a:endParaRPr lang="pt-PT" sz="3400" dirty="0"/>
          </a:p>
          <a:p>
            <a:pPr>
              <a:lnSpc>
                <a:spcPct val="90000"/>
              </a:lnSpc>
            </a:pPr>
            <a:endParaRPr lang="pt-PT" sz="1400" dirty="0">
              <a:latin typeface="Comic Sans MS" pitchFamily="66" charset="0"/>
            </a:endParaRPr>
          </a:p>
          <a:p>
            <a:pPr algn="r">
              <a:lnSpc>
                <a:spcPct val="90000"/>
              </a:lnSpc>
            </a:pPr>
            <a:r>
              <a:rPr lang="pt-PT" sz="1800" b="1" dirty="0" err="1">
                <a:latin typeface="Comic Sans MS" pitchFamily="66" charset="0"/>
              </a:rPr>
              <a:t>In</a:t>
            </a:r>
            <a:r>
              <a:rPr lang="pt-PT" sz="1800" b="1" dirty="0">
                <a:latin typeface="Comic Sans MS" pitchFamily="66" charset="0"/>
              </a:rPr>
              <a:t> </a:t>
            </a:r>
            <a:r>
              <a:rPr lang="pt-PT" sz="1800" b="1" i="1" dirty="0">
                <a:latin typeface="Comic Sans MS" pitchFamily="66" charset="0"/>
              </a:rPr>
              <a:t>Fábrica do Texto </a:t>
            </a:r>
            <a:r>
              <a:rPr lang="pt-PT" sz="1800" b="1" dirty="0">
                <a:latin typeface="Comic Sans MS" pitchFamily="66" charset="0"/>
              </a:rPr>
              <a:t>(adaptado</a:t>
            </a:r>
            <a:r>
              <a:rPr lang="pt-PT" sz="1800" b="1" dirty="0" smtClean="0">
                <a:latin typeface="Comic Sans MS" pitchFamily="66" charset="0"/>
              </a:rPr>
              <a:t>)</a:t>
            </a:r>
            <a:endParaRPr lang="pt-PT" sz="1800" b="1" dirty="0">
              <a:latin typeface="Comic Sans MS" pitchFamily="66" charset="0"/>
            </a:endParaRPr>
          </a:p>
        </p:txBody>
      </p:sp>
      <p:pic>
        <p:nvPicPr>
          <p:cNvPr id="2054" name="Picture 6" descr="menina2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90875" y="3429000"/>
            <a:ext cx="2762250" cy="2105025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92275" y="620713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PT" sz="3600">
                <a:latin typeface="Comic Sans MS" pitchFamily="66" charset="0"/>
              </a:rPr>
              <a:t>Mediateca Escolar - Guia</a:t>
            </a:r>
            <a:r>
              <a:rPr lang="pt-PT" sz="3600">
                <a:latin typeface="Arial" charset="0"/>
              </a:rPr>
              <a:t> Prático</a:t>
            </a:r>
            <a:endParaRPr lang="pt-PT"/>
          </a:p>
        </p:txBody>
      </p:sp>
      <p:pic>
        <p:nvPicPr>
          <p:cNvPr id="2056" name="Picture 8" descr="símbolo_mediate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1214438" cy="122396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fade/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571625"/>
          </a:xfrm>
        </p:spPr>
        <p:txBody>
          <a:bodyPr/>
          <a:lstStyle/>
          <a:p>
            <a:r>
              <a:rPr lang="pt-PT" sz="3200">
                <a:latin typeface="Comic Sans MS" pitchFamily="66" charset="0"/>
              </a:rPr>
              <a:t/>
            </a:r>
            <a:br>
              <a:rPr lang="pt-PT" sz="3200">
                <a:latin typeface="Comic Sans MS" pitchFamily="66" charset="0"/>
              </a:rPr>
            </a:br>
            <a:r>
              <a:rPr lang="pt-PT" sz="3200" b="1">
                <a:latin typeface="Comic Sans MS" pitchFamily="66" charset="0"/>
              </a:rPr>
              <a:t>1º Passo – Leitura</a:t>
            </a:r>
            <a:r>
              <a:rPr lang="pt-PT" sz="3200">
                <a:latin typeface="Comic Sans MS" pitchFamily="66" charset="0"/>
              </a:rPr>
              <a:t> </a:t>
            </a:r>
            <a:br>
              <a:rPr lang="pt-PT" sz="3200">
                <a:latin typeface="Comic Sans MS" pitchFamily="66" charset="0"/>
              </a:rPr>
            </a:br>
            <a:endParaRPr lang="pt-PT" sz="3200"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sz="3200">
              <a:latin typeface="Comic Sans MS" pitchFamily="66" charset="0"/>
            </a:endParaRPr>
          </a:p>
          <a:p>
            <a:r>
              <a:rPr lang="pt-PT" sz="3200">
                <a:latin typeface="Comic Sans MS" pitchFamily="66" charset="0"/>
              </a:rPr>
              <a:t>Leia várias vezes o texto –base</a:t>
            </a:r>
          </a:p>
          <a:p>
            <a:pPr>
              <a:buFont typeface="Wingdings" pitchFamily="2" charset="2"/>
              <a:buNone/>
            </a:pPr>
            <a:endParaRPr lang="pt-PT" sz="3200">
              <a:latin typeface="Comic Sans MS" pitchFamily="66" charset="0"/>
            </a:endParaRPr>
          </a:p>
          <a:p>
            <a:r>
              <a:rPr lang="pt-PT" sz="3200">
                <a:latin typeface="Comic Sans MS" pitchFamily="66" charset="0"/>
              </a:rPr>
              <a:t>Sublinhe as ideias ou factos essenciais</a:t>
            </a:r>
          </a:p>
          <a:p>
            <a:endParaRPr lang="pt-PT" sz="3200">
              <a:latin typeface="Comic Sans MS" pitchFamily="66" charset="0"/>
            </a:endParaRPr>
          </a:p>
          <a:p>
            <a:r>
              <a:rPr lang="pt-PT" sz="3200">
                <a:latin typeface="Comic Sans MS" pitchFamily="66" charset="0"/>
              </a:rPr>
              <a:t>Detecte o modo como as ideias ou factos se interligam</a:t>
            </a:r>
          </a:p>
        </p:txBody>
      </p:sp>
      <p:pic>
        <p:nvPicPr>
          <p:cNvPr id="16388" name="Picture 4" descr="pulapu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1989138"/>
            <a:ext cx="1081088" cy="93503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0000">
    <p:fad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>
                <a:latin typeface="Comic Sans MS" pitchFamily="66" charset="0"/>
              </a:rPr>
              <a:t>2º Passo – Elaboração da síntese</a:t>
            </a:r>
            <a:r>
              <a:rPr lang="pt-PT" sz="3600">
                <a:latin typeface="Comic Sans MS" pitchFamily="66" charset="0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sz="3200">
              <a:latin typeface="Comic Sans MS" pitchFamily="66" charset="0"/>
            </a:endParaRPr>
          </a:p>
          <a:p>
            <a:r>
              <a:rPr lang="pt-PT" sz="3200">
                <a:latin typeface="Comic Sans MS" pitchFamily="66" charset="0"/>
              </a:rPr>
              <a:t>Introdução</a:t>
            </a:r>
          </a:p>
          <a:p>
            <a:endParaRPr lang="pt-PT" sz="3200">
              <a:latin typeface="Comic Sans MS" pitchFamily="66" charset="0"/>
            </a:endParaRPr>
          </a:p>
          <a:p>
            <a:r>
              <a:rPr lang="pt-PT" sz="3200">
                <a:latin typeface="Comic Sans MS" pitchFamily="66" charset="0"/>
              </a:rPr>
              <a:t>Referencie: </a:t>
            </a:r>
          </a:p>
          <a:p>
            <a:pPr lvl="1"/>
            <a:r>
              <a:rPr lang="pt-PT" sz="3200">
                <a:latin typeface="Comic Sans MS" pitchFamily="66" charset="0"/>
              </a:rPr>
              <a:t>O texto</a:t>
            </a:r>
          </a:p>
          <a:p>
            <a:pPr lvl="1"/>
            <a:r>
              <a:rPr lang="pt-PT" sz="3200">
                <a:latin typeface="Comic Sans MS" pitchFamily="66" charset="0"/>
              </a:rPr>
              <a:t>O tema  tratado</a:t>
            </a:r>
          </a:p>
          <a:p>
            <a:pPr lvl="1"/>
            <a:r>
              <a:rPr lang="pt-PT" sz="3200">
                <a:latin typeface="Comic Sans MS" pitchFamily="66" charset="0"/>
              </a:rPr>
              <a:t>O autor</a:t>
            </a:r>
          </a:p>
        </p:txBody>
      </p:sp>
      <p:pic>
        <p:nvPicPr>
          <p:cNvPr id="17413" name="Picture 5" descr="41flo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2205038"/>
            <a:ext cx="1439862" cy="1557337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0000">
    <p:fad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>
                <a:latin typeface="Comic Sans MS" pitchFamily="66" charset="0"/>
              </a:rPr>
              <a:t>2º Passo – continuação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2400" b="1">
                <a:latin typeface="Comic Sans MS" pitchFamily="66" charset="0"/>
              </a:rPr>
              <a:t>Desenvolvimento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2400" b="1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pt-PT" sz="2400">
                <a:latin typeface="Comic Sans MS" pitchFamily="66" charset="0"/>
              </a:rPr>
              <a:t>Indique as ideias principais</a:t>
            </a:r>
          </a:p>
          <a:p>
            <a:pPr>
              <a:lnSpc>
                <a:spcPct val="90000"/>
              </a:lnSpc>
            </a:pPr>
            <a:endParaRPr lang="pt-PT" sz="24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pt-PT" sz="2400">
                <a:latin typeface="Comic Sans MS" pitchFamily="66" charset="0"/>
              </a:rPr>
              <a:t>Agregue ideias particulares tornando-as ideias gerais</a:t>
            </a:r>
          </a:p>
          <a:p>
            <a:pPr>
              <a:lnSpc>
                <a:spcPct val="90000"/>
              </a:lnSpc>
            </a:pPr>
            <a:endParaRPr lang="pt-PT" sz="24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pt-PT" sz="2400">
                <a:latin typeface="Comic Sans MS" pitchFamily="66" charset="0"/>
              </a:rPr>
              <a:t>Evidencie a posição do autor</a:t>
            </a:r>
          </a:p>
          <a:p>
            <a:pPr>
              <a:lnSpc>
                <a:spcPct val="90000"/>
              </a:lnSpc>
            </a:pPr>
            <a:endParaRPr lang="pt-PT" sz="2400">
              <a:latin typeface="Comic Sans MS" pitchFamily="66" charset="0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PT" sz="24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pt-PT" sz="2400">
                <a:latin typeface="Comic Sans MS" pitchFamily="66" charset="0"/>
              </a:rPr>
              <a:t>Use uma linguagem clara e objectiva</a:t>
            </a:r>
          </a:p>
          <a:p>
            <a:pPr>
              <a:lnSpc>
                <a:spcPct val="90000"/>
              </a:lnSpc>
            </a:pPr>
            <a:endParaRPr lang="pt-PT" sz="24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pt-PT" sz="2400">
                <a:latin typeface="Comic Sans MS" pitchFamily="66" charset="0"/>
              </a:rPr>
              <a:t>Use a 3ª pessoa gramatical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24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pt-PT" sz="2400">
                <a:latin typeface="Comic Sans MS" pitchFamily="66" charset="0"/>
              </a:rPr>
              <a:t>Articule as ideias do texto, sem se preocupar com a ordem pela qual elas aparecem</a:t>
            </a:r>
          </a:p>
        </p:txBody>
      </p:sp>
      <p:pic>
        <p:nvPicPr>
          <p:cNvPr id="18438" name="Picture 6" descr="41flo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2276475"/>
            <a:ext cx="1270000" cy="14859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0000">
    <p:fad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b="1">
                <a:latin typeface="Comic Sans MS" pitchFamily="66" charset="0"/>
              </a:rPr>
              <a:t>O que não deve fazer!!!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sz="2400">
              <a:latin typeface="Comic Sans MS" pitchFamily="66" charset="0"/>
            </a:endParaRPr>
          </a:p>
          <a:p>
            <a:r>
              <a:rPr lang="pt-PT" sz="2400">
                <a:latin typeface="Comic Sans MS" pitchFamily="66" charset="0"/>
              </a:rPr>
              <a:t>Afastar-se do tema  do texto-base</a:t>
            </a:r>
          </a:p>
          <a:p>
            <a:pPr>
              <a:buFont typeface="Wingdings" pitchFamily="2" charset="2"/>
              <a:buNone/>
            </a:pPr>
            <a:endParaRPr lang="pt-PT" sz="2400">
              <a:latin typeface="Comic Sans MS" pitchFamily="66" charset="0"/>
            </a:endParaRPr>
          </a:p>
          <a:p>
            <a:r>
              <a:rPr lang="pt-PT" sz="2400">
                <a:latin typeface="Comic Sans MS" pitchFamily="66" charset="0"/>
              </a:rPr>
              <a:t>Fazer citações</a:t>
            </a:r>
          </a:p>
          <a:p>
            <a:endParaRPr lang="pt-PT" sz="2400">
              <a:latin typeface="Comic Sans MS" pitchFamily="66" charset="0"/>
            </a:endParaRPr>
          </a:p>
          <a:p>
            <a:r>
              <a:rPr lang="pt-PT" sz="2400">
                <a:latin typeface="Comic Sans MS" pitchFamily="66" charset="0"/>
              </a:rPr>
              <a:t>Usar  repetições</a:t>
            </a:r>
          </a:p>
          <a:p>
            <a:endParaRPr lang="pt-PT" sz="2400">
              <a:latin typeface="Comic Sans MS" pitchFamily="66" charset="0"/>
            </a:endParaRPr>
          </a:p>
          <a:p>
            <a:r>
              <a:rPr lang="pt-PT" sz="2400">
                <a:latin typeface="Comic Sans MS" pitchFamily="66" charset="0"/>
              </a:rPr>
              <a:t>Fazer transcrições do texto</a:t>
            </a:r>
          </a:p>
          <a:p>
            <a:endParaRPr lang="pt-PT" sz="2400">
              <a:latin typeface="Comic Sans MS" pitchFamily="66" charset="0"/>
            </a:endParaRPr>
          </a:p>
          <a:p>
            <a:r>
              <a:rPr lang="pt-PT" sz="2400">
                <a:latin typeface="Comic Sans MS" pitchFamily="66" charset="0"/>
              </a:rPr>
              <a:t>Exceder um terço do texto original</a:t>
            </a:r>
          </a:p>
        </p:txBody>
      </p:sp>
      <p:pic>
        <p:nvPicPr>
          <p:cNvPr id="21508" name="Picture 4" descr="bravocomp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1546225"/>
            <a:ext cx="1871663" cy="1522413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0000">
    <p:fad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4294967295"/>
          </p:nvPr>
        </p:nvSpPr>
        <p:spPr>
          <a:xfrm>
            <a:off x="1000100" y="6286520"/>
            <a:ext cx="7632848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kumimoji="0" lang="pt-PT" sz="1800" dirty="0" smtClean="0">
                <a:latin typeface="+mj-lt"/>
              </a:rPr>
              <a:t>Mediateca Escolar – Projecto Bons Métodos, Bons Resultados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0"/>
            <a:ext cx="9144000" cy="3312343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Coordenadora do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Projeto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: 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Gina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sz="2000" b="1" dirty="0" smtClean="0">
                <a:latin typeface="+mj-lt"/>
              </a:rPr>
              <a:t>Equipa do </a:t>
            </a:r>
            <a:r>
              <a:rPr lang="pt-PT" sz="2000" b="1" dirty="0" err="1" smtClean="0">
                <a:latin typeface="+mj-lt"/>
              </a:rPr>
              <a:t>Projeto</a:t>
            </a:r>
            <a:r>
              <a:rPr lang="pt-PT" sz="2000" b="1" dirty="0" smtClean="0">
                <a:latin typeface="+mj-lt"/>
              </a:rPr>
              <a:t> : </a:t>
            </a:r>
            <a:r>
              <a:rPr lang="pt-PT" sz="2000" b="1" dirty="0" err="1" smtClean="0">
                <a:latin typeface="+mj-lt"/>
              </a:rPr>
              <a:t>Gina</a:t>
            </a:r>
            <a:r>
              <a:rPr lang="pt-PT" sz="2000" b="1" dirty="0" smtClean="0">
                <a:latin typeface="+mj-lt"/>
              </a:rPr>
              <a:t> Rodrigues, Mª José Rodrigues e Rosa Albuquerque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2010/2011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05064"/>
            <a:ext cx="1883403" cy="1905561"/>
          </a:xfrm>
          <a:prstGeom prst="rect">
            <a:avLst/>
          </a:prstGeom>
          <a:noFill/>
        </p:spPr>
      </p:pic>
      <p:sp>
        <p:nvSpPr>
          <p:cNvPr id="18" name="Rectângulo 17"/>
          <p:cNvSpPr/>
          <p:nvPr/>
        </p:nvSpPr>
        <p:spPr>
          <a:xfrm>
            <a:off x="179512" y="602128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latin typeface="+mj-lt"/>
              </a:rPr>
              <a:t>ES com 3º Ciclo do EB de Matias </a:t>
            </a:r>
            <a:r>
              <a:rPr lang="pt-PT" b="1" dirty="0">
                <a:latin typeface="+mj-lt"/>
              </a:rPr>
              <a:t>A</a:t>
            </a:r>
            <a:r>
              <a:rPr lang="pt-PT" b="1" dirty="0" smtClean="0">
                <a:latin typeface="+mj-lt"/>
              </a:rPr>
              <a:t>ires</a:t>
            </a:r>
          </a:p>
        </p:txBody>
      </p:sp>
    </p:spTree>
  </p:cSld>
  <p:clrMapOvr>
    <a:masterClrMapping/>
  </p:clrMapOvr>
  <p:transition spd="med" advTm="20000">
    <p:fad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Modelo de apresentação predefinido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105</TotalTime>
  <Words>179</Words>
  <Application>Microsoft Office PowerPoint</Application>
  <PresentationFormat>Apresentação no Ecrã (4:3)</PresentationFormat>
  <Paragraphs>66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Modelo de apresentação predefinido</vt:lpstr>
      <vt:lpstr>Como fazer uma Síntese?</vt:lpstr>
      <vt:lpstr> 1º Passo – Leitura  </vt:lpstr>
      <vt:lpstr>2º Passo – Elaboração da síntese </vt:lpstr>
      <vt:lpstr>2º Passo – continuação</vt:lpstr>
      <vt:lpstr>O que não deve fazer!!!</vt:lpstr>
      <vt:lpstr>Diapositivo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fazer uma Síntese?</dc:title>
  <dc:creator>ZE</dc:creator>
  <cp:lastModifiedBy>aa</cp:lastModifiedBy>
  <cp:revision>9</cp:revision>
  <dcterms:created xsi:type="dcterms:W3CDTF">2007-11-18T12:05:42Z</dcterms:created>
  <dcterms:modified xsi:type="dcterms:W3CDTF">2013-10-14T15:28:34Z</dcterms:modified>
</cp:coreProperties>
</file>