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3"/>
    <p:sldId id="261" r:id="rId4"/>
    <p:sldId id="260" r:id="rId5"/>
    <p:sldId id="263" r:id="rId6"/>
    <p:sldId id="262" r:id="rId7"/>
    <p:sldId id="27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ígia Freitas" initials="LF" lastIdx="1" clrIdx="0"/>
  <p:cmAuthor id="2" name="Gina Rodrigues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5-04T21:15:29.361" idx="1">
    <p:pos x="1038" y="3763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110C8-DB78-7140-9C37-67F3162E7AE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  <a:endParaRPr lang="pt-PT"/>
          </a:p>
          <a:p>
            <a:pPr lvl="1"/>
            <a:r>
              <a:rPr lang="pt-PT"/>
              <a:t>Second level</a:t>
            </a:r>
            <a:endParaRPr lang="pt-PT"/>
          </a:p>
          <a:p>
            <a:pPr lvl="2"/>
            <a:r>
              <a:rPr lang="pt-PT"/>
              <a:t>Third level</a:t>
            </a:r>
            <a:endParaRPr lang="pt-PT"/>
          </a:p>
          <a:p>
            <a:pPr lvl="3"/>
            <a:r>
              <a:rPr lang="pt-PT"/>
              <a:t>Fourth level</a:t>
            </a:r>
            <a:endParaRPr lang="pt-PT"/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838B0-D69D-2A46-AFBE-722D7D5E5A4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  <a:endParaRPr lang="pt-PT"/>
          </a:p>
          <a:p>
            <a:pPr lvl="1" eaLnBrk="1" latinLnBrk="0" hangingPunct="1"/>
            <a:r>
              <a:rPr lang="pt-PT"/>
              <a:t>Second level</a:t>
            </a:r>
            <a:endParaRPr lang="pt-PT"/>
          </a:p>
          <a:p>
            <a:pPr lvl="2" eaLnBrk="1" latinLnBrk="0" hangingPunct="1"/>
            <a:r>
              <a:rPr lang="pt-PT"/>
              <a:t>Third level</a:t>
            </a:r>
            <a:endParaRPr lang="pt-PT"/>
          </a:p>
          <a:p>
            <a:pPr lvl="3" eaLnBrk="1" latinLnBrk="0" hangingPunct="1"/>
            <a:r>
              <a:rPr lang="pt-PT"/>
              <a:t>Fourth level</a:t>
            </a:r>
            <a:endParaRPr lang="pt-PT"/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93D06-C6BC-7640-9E6B-F1D8BF62543F}" type="slidenum">
              <a:rPr lang="en-US" smtClean="0"/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pt-PT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  <a:endParaRPr kumimoji="0" lang="pt-PT"/>
          </a:p>
          <a:p>
            <a:pPr lvl="1" eaLnBrk="1" latinLnBrk="0" hangingPunct="1"/>
            <a:r>
              <a:rPr kumimoji="0" lang="pt-PT"/>
              <a:t>Second level</a:t>
            </a:r>
            <a:endParaRPr kumimoji="0" lang="pt-PT"/>
          </a:p>
          <a:p>
            <a:pPr lvl="2" eaLnBrk="1" latinLnBrk="0" hangingPunct="1"/>
            <a:r>
              <a:rPr kumimoji="0" lang="pt-PT"/>
              <a:t>Third level</a:t>
            </a:r>
            <a:endParaRPr kumimoji="0" lang="pt-PT"/>
          </a:p>
          <a:p>
            <a:pPr lvl="3" eaLnBrk="1" latinLnBrk="0" hangingPunct="1"/>
            <a:r>
              <a:rPr kumimoji="0" lang="pt-PT"/>
              <a:t>Fourth level</a:t>
            </a:r>
            <a:endParaRPr kumimoji="0" lang="pt-PT"/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5A2BF752-F53B-F84E-BB63-AD23BD5D198B}" type="datetimeFigureOut">
              <a:rPr lang="en-US" smtClean="0"/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18993D06-C6BC-7640-9E6B-F1D8BF62543F}" type="slidenum">
              <a:rPr lang="en-US" smtClean="0"/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675201" y="2839456"/>
            <a:ext cx="638238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   Como fazer um Trabalho de Grupo</a:t>
            </a:r>
            <a:endParaRPr lang="pt-PT" sz="2800" b="1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61635" y="348616"/>
            <a:ext cx="7677565" cy="685855"/>
          </a:xfrm>
        </p:spPr>
        <p:txBody>
          <a:bodyPr>
            <a:noAutofit/>
          </a:bodyPr>
          <a:lstStyle/>
          <a:p>
            <a:r>
              <a:rPr lang="en-US" sz="3600" dirty="0"/>
              <a:t>Trabalho </a:t>
            </a:r>
            <a:r>
              <a:rPr lang="pt-PT" altLang="en-US" sz="3600" dirty="0"/>
              <a:t>de Grupo</a:t>
            </a:r>
            <a:endParaRPr lang="pt-PT" altLang="en-US" sz="3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61634" y="1383087"/>
            <a:ext cx="7677565" cy="567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pt-PT" sz="2200" dirty="0"/>
              <a:t>Um trabalho de grupo pode trazer benefícios ao teu processo de aprendizagem e deve obedecer a determinadas regras.</a:t>
            </a:r>
            <a:endParaRPr lang="pt-PT" sz="22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PT" sz="20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SELEÇÃO DO GRUPO</a:t>
            </a:r>
            <a:endParaRPr lang="pt-PT" sz="20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Indicado pelo professor ou escolhido pelos alunos.  </a:t>
            </a:r>
            <a:endParaRPr lang="pt-PT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Qualquer que seja o caso, deve obedecer ao número de alunos estipulado pelo professor.</a:t>
            </a:r>
            <a:endParaRPr lang="pt-PT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Deve também ter em conta as capacidades de cada elemento do grupo, </a:t>
            </a:r>
            <a:r>
              <a:rPr lang="pt-PT" sz="2400"/>
              <a:t>de modo a existir igualdade na </a:t>
            </a:r>
            <a:r>
              <a:rPr lang="pt-PT" sz="2400" dirty="0"/>
              <a:t>distribuição de tarefas entre todos.</a:t>
            </a:r>
            <a:endParaRPr lang="pt-PT" sz="2400" dirty="0"/>
          </a:p>
          <a:p>
            <a:pPr indent="0">
              <a:lnSpc>
                <a:spcPct val="150000"/>
              </a:lnSpc>
              <a:buNone/>
            </a:pPr>
            <a:endParaRPr lang="pt-PT" sz="2200" dirty="0"/>
          </a:p>
          <a:p>
            <a:pPr marL="285750" indent="-285750">
              <a:buFontTx/>
              <a:buChar char="•"/>
            </a:pPr>
            <a:endParaRPr lang="pt-PT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45" y="0"/>
            <a:ext cx="2161232" cy="17388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603426" y="2638449"/>
            <a:ext cx="623824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1026568" y="204493"/>
            <a:ext cx="7406640" cy="794345"/>
          </a:xfrm>
        </p:spPr>
        <p:txBody>
          <a:bodyPr>
            <a:normAutofit/>
          </a:bodyPr>
          <a:lstStyle/>
          <a:p>
            <a:r>
              <a:rPr lang="en-US" sz="3600" dirty="0"/>
              <a:t>Trabalho </a:t>
            </a:r>
            <a:r>
              <a:rPr lang="pt-PT" altLang="en-US" sz="3600" dirty="0"/>
              <a:t>de Grupo</a:t>
            </a:r>
            <a:endParaRPr lang="pt-PT" altLang="en-US" sz="3600" dirty="0"/>
          </a:p>
        </p:txBody>
      </p:sp>
      <p:sp>
        <p:nvSpPr>
          <p:cNvPr id="3" name="Caixa de Texto 2"/>
          <p:cNvSpPr txBox="1"/>
          <p:nvPr/>
        </p:nvSpPr>
        <p:spPr>
          <a:xfrm>
            <a:off x="1246213" y="781341"/>
            <a:ext cx="744410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altLang="en-US" sz="24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altLang="en-US" sz="24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TEMA</a:t>
            </a:r>
            <a:endParaRPr lang="pt-PT" altLang="en-US" sz="24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pt-PT" altLang="en-US" sz="2400" b="1" dirty="0">
              <a:solidFill>
                <a:schemeClr val="bg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 dirty="0"/>
              <a:t>Depois de saberes o tema, deves procurar a informação em várias fontes: livros, enciclopédias, jornais ou revistas, Internet. Podes também entrevistar alguém </a:t>
            </a:r>
            <a:r>
              <a:rPr lang="pt-PT" altLang="en-US" sz="2400"/>
              <a:t>que saiba ou tenha informações </a:t>
            </a:r>
            <a:r>
              <a:rPr lang="pt-PT" altLang="en-US" sz="2400" dirty="0"/>
              <a:t>sobre o assunto a trabalhar.</a:t>
            </a:r>
            <a:endParaRPr lang="pt-PT" altLang="en-US" sz="2400" dirty="0"/>
          </a:p>
          <a:p>
            <a:endParaRPr lang="pt-PT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 dirty="0"/>
              <a:t>Se o tema </a:t>
            </a:r>
            <a:r>
              <a:rPr lang="pt-PT" altLang="en-US" sz="2400"/>
              <a:t>for </a:t>
            </a:r>
            <a:r>
              <a:rPr lang="pt-PT" altLang="en-US" sz="2400" dirty="0"/>
              <a:t>livre, tens </a:t>
            </a:r>
            <a:r>
              <a:rPr lang="pt-PT" altLang="en-US" sz="2400"/>
              <a:t>uma grande variedade de </a:t>
            </a:r>
            <a:r>
              <a:rPr lang="pt-PT" altLang="en-US" sz="2400" dirty="0"/>
              <a:t>escolha. Então, reúne-te com o teu grupo e escolham um tema de que todos gostem e que vos pareça que o professor vá valorizar dentro da área que leciona.</a:t>
            </a:r>
            <a:endParaRPr lang="pt-PT" altLang="en-US" sz="2400" dirty="0"/>
          </a:p>
        </p:txBody>
      </p:sp>
      <p:pic>
        <p:nvPicPr>
          <p:cNvPr id="7" name="Picture 4" descr="Constituído Grupo de Trabalho do Mercado Editorial do Brasi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663" y="46006"/>
            <a:ext cx="2400300" cy="1933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612885" y="2729218"/>
            <a:ext cx="623760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67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056800" y="434462"/>
            <a:ext cx="7910925" cy="635269"/>
          </a:xfrm>
          <a:prstGeom prst="rightArrow">
            <a:avLst/>
          </a:prstGeom>
        </p:spPr>
        <p:txBody>
          <a:bodyPr>
            <a:noAutofit/>
          </a:bodyPr>
          <a:lstStyle/>
          <a:p>
            <a:r>
              <a:rPr lang="en-US" sz="3600" dirty="0"/>
              <a:t>Trabalho </a:t>
            </a:r>
            <a:r>
              <a:rPr lang="pt-PT" altLang="en-US" sz="3600" dirty="0"/>
              <a:t>de grupo</a:t>
            </a:r>
            <a:endParaRPr lang="pt-PT" altLang="en-US" sz="3600" dirty="0"/>
          </a:p>
        </p:txBody>
      </p:sp>
      <p:sp>
        <p:nvSpPr>
          <p:cNvPr id="3" name="Caixa de Texto 2"/>
          <p:cNvSpPr txBox="1"/>
          <p:nvPr/>
        </p:nvSpPr>
        <p:spPr>
          <a:xfrm>
            <a:off x="1209978" y="1506577"/>
            <a:ext cx="7604967" cy="40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altLang="en-US" sz="24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ORGANIZAÇÃO DE TAREFAS</a:t>
            </a:r>
            <a:endParaRPr lang="pt-PT" altLang="en-US" sz="24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PT" altLang="en-US" sz="800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endParaRPr lang="pt-PT" altLang="en-US" sz="800" dirty="0">
              <a:ln>
                <a:solidFill>
                  <a:sysClr val="windowText" lastClr="000000"/>
                </a:solidFill>
              </a:ln>
            </a:endParaRPr>
          </a:p>
          <a:p>
            <a:r>
              <a:rPr lang="pt-PT" altLang="en-US" sz="2400"/>
              <a:t>Devem organizar </a:t>
            </a:r>
            <a:r>
              <a:rPr lang="pt-PT" altLang="en-US" sz="2200" dirty="0"/>
              <a:t>as tarefas de acordo com o tipo de trabalho.</a:t>
            </a:r>
            <a:endParaRPr lang="pt-PT" altLang="en-US" sz="2200" dirty="0"/>
          </a:p>
          <a:p>
            <a:endParaRPr lang="pt-PT" alt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/>
              <a:t>Registar</a:t>
            </a:r>
            <a:r>
              <a:rPr lang="pt-PT" altLang="en-US" sz="2200" dirty="0"/>
              <a:t> as fontes de informação que </a:t>
            </a:r>
            <a:r>
              <a:rPr lang="pt-PT" altLang="en-US" sz="2400"/>
              <a:t>vão</a:t>
            </a:r>
            <a:r>
              <a:rPr lang="pt-PT" altLang="en-US" sz="2200" dirty="0"/>
              <a:t> usar.</a:t>
            </a:r>
            <a:endParaRPr lang="pt-PT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200" dirty="0"/>
              <a:t>Dividir as tarefas a realizar por todos os elementos do grupo.</a:t>
            </a:r>
            <a:endParaRPr lang="pt-PT" alt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/>
              <a:t>Reunir</a:t>
            </a:r>
            <a:r>
              <a:rPr lang="pt-PT" altLang="en-US" sz="2200" dirty="0"/>
              <a:t> a informação recolhida, que pode</a:t>
            </a:r>
            <a:r>
              <a:rPr lang="pt-PT" altLang="en-US" sz="2200" dirty="0">
                <a:highlight>
                  <a:srgbClr val="FFFF00"/>
                </a:highlight>
              </a:rPr>
              <a:t> </a:t>
            </a:r>
            <a:r>
              <a:rPr lang="pt-PT" altLang="en-US" sz="2400"/>
              <a:t>ser </a:t>
            </a:r>
            <a:r>
              <a:rPr lang="pt-PT" altLang="en-US" sz="2200" dirty="0"/>
              <a:t>registada por escrito (num caderno ou folha), ou em suporte digital </a:t>
            </a:r>
            <a:r>
              <a:rPr lang="pt-PT" altLang="en-US" sz="2400"/>
              <a:t>ou ainda uma </a:t>
            </a:r>
            <a:r>
              <a:rPr lang="pt-PT" altLang="en-US" sz="2200" dirty="0"/>
              <a:t>gravação pelo telemóvel de uma entrevista ou de um vídeo. </a:t>
            </a:r>
            <a:endParaRPr lang="pt-PT" altLang="en-US" sz="2200" strike="sngStrik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200" dirty="0"/>
              <a:t> </a:t>
            </a:r>
            <a:r>
              <a:rPr lang="pt-PT" altLang="en-US" sz="2400"/>
              <a:t>Selecionar </a:t>
            </a:r>
            <a:r>
              <a:rPr lang="pt-PT" altLang="en-US" sz="2200" dirty="0"/>
              <a:t>o formato de apresentação: </a:t>
            </a:r>
            <a:r>
              <a:rPr lang="pt-PT" altLang="en-US" sz="2200" dirty="0" err="1"/>
              <a:t>powerpoint</a:t>
            </a:r>
            <a:r>
              <a:rPr lang="pt-PT" altLang="en-US" sz="2200" dirty="0"/>
              <a:t>, vídeo, áudio, apresentação oral, dramatização, etc. </a:t>
            </a:r>
            <a:endParaRPr lang="pt-PT" altLang="en-US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221" y="-8062"/>
            <a:ext cx="2402032" cy="19325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552945" y="2667129"/>
            <a:ext cx="613854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193316" y="123825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de Grupo</a:t>
            </a:r>
            <a:endParaRPr lang="en-US" sz="3600" dirty="0"/>
          </a:p>
        </p:txBody>
      </p:sp>
      <p:sp>
        <p:nvSpPr>
          <p:cNvPr id="11" name="Marcador de Posição de Conteúdo 2"/>
          <p:cNvSpPr txBox="1"/>
          <p:nvPr/>
        </p:nvSpPr>
        <p:spPr>
          <a:xfrm>
            <a:off x="992896" y="1158770"/>
            <a:ext cx="7773683" cy="5677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altLang="en-US" sz="24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ORGANIZAÇÃO DO TRABALHO</a:t>
            </a:r>
            <a:endParaRPr lang="pt-PT" altLang="en-US" sz="8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0" indent="0">
              <a:buClr>
                <a:srgbClr val="353535"/>
              </a:buClr>
              <a:buNone/>
            </a:pPr>
            <a:endParaRPr lang="pt-PT" sz="300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  <a:cs typeface="+mj-lt"/>
            </a:endParaRPr>
          </a:p>
          <a:p>
            <a:pPr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altLang="en-US" sz="2400">
                <a:solidFill>
                  <a:schemeClr val="tx1"/>
                </a:solidFill>
              </a:rPr>
              <a:t>Quando estão a elaborar o trabalho devem  eliminar   a informação que consideram pouco interessante  registar tudo o que acham importante e que querem apresentar.</a:t>
            </a:r>
            <a:endParaRPr lang="pt-PT" altLang="en-US" sz="2400">
              <a:solidFill>
                <a:schemeClr val="tx1"/>
              </a:solidFill>
            </a:endParaRPr>
          </a:p>
          <a:p>
            <a:pPr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altLang="en-US" sz="2400">
                <a:solidFill>
                  <a:schemeClr val="tx1"/>
                </a:solidFill>
              </a:rPr>
              <a:t>A informação do trabalho tem de ser compreensível  e ter uma estrutura: apresentação do tema, introdução, desenvolvimento e conclusão.</a:t>
            </a:r>
            <a:endParaRPr lang="pt-PT" altLang="en-US" sz="2400">
              <a:solidFill>
                <a:schemeClr val="tx1"/>
              </a:solidFill>
            </a:endParaRPr>
          </a:p>
          <a:p>
            <a:pPr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altLang="en-US" sz="2400">
                <a:solidFill>
                  <a:schemeClr val="tx1"/>
                </a:solidFill>
              </a:rPr>
              <a:t>Devem reunir-se várias vezes para elaborarem o trabalho, mas entre cada reunião devem deixar alguns dias para poderem refletir sobre como está a decorrer a realização do mesmo.</a:t>
            </a:r>
            <a:endParaRPr lang="pt-PT" altLang="en-US" sz="2400">
              <a:solidFill>
                <a:schemeClr val="tx1"/>
              </a:solidFill>
            </a:endParaRPr>
          </a:p>
          <a:p>
            <a:pPr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altLang="en-US" sz="2400">
                <a:solidFill>
                  <a:schemeClr val="tx1"/>
                </a:solidFill>
              </a:rPr>
              <a:t>Quando o trabalho estiver concluído, devem ler e rever tudo</a:t>
            </a:r>
            <a:r>
              <a:rPr lang="pt-PT" altLang="en-US" sz="2200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.</a:t>
            </a:r>
            <a:endParaRPr lang="pt-PT" altLang="en-US" sz="2200" dirty="0">
              <a:solidFill>
                <a:schemeClr val="tx1"/>
              </a:solidFill>
              <a:latin typeface="+mj-lt"/>
              <a:cs typeface="+mj-lt"/>
            </a:endParaRPr>
          </a:p>
          <a:p>
            <a:pPr marL="0" indent="0" algn="just">
              <a:buClr>
                <a:srgbClr val="353535"/>
              </a:buClr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algn="just"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algn="just"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 algn="just">
              <a:buClr>
                <a:srgbClr val="353535"/>
              </a:buClr>
              <a:buFont typeface="Wingdings 3" panose="05040102010807070707" charset="2"/>
              <a:buNone/>
            </a:pP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0" indent="0">
              <a:buClr>
                <a:srgbClr val="353535"/>
              </a:buClr>
              <a:buFont typeface="Wingdings 3" panose="05040102010807070707" charset="2"/>
              <a:buNone/>
            </a:pPr>
            <a:r>
              <a:rPr lang="pt-PT" sz="2400" dirty="0">
                <a:solidFill>
                  <a:srgbClr val="002060"/>
                </a:solidFill>
                <a:latin typeface="Abadi" panose="020B0604020104020204" pitchFamily="34" charset="0"/>
              </a:rPr>
              <a:t>                                                              </a:t>
            </a:r>
            <a:endParaRPr lang="pt-PT" sz="2400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786" y="-8062"/>
            <a:ext cx="2208515" cy="1776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700987" y="2749778"/>
            <a:ext cx="633666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 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70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337664" y="197933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de Grupo</a:t>
            </a:r>
            <a:endParaRPr lang="en-US" sz="3600" dirty="0"/>
          </a:p>
        </p:txBody>
      </p:sp>
      <p:sp>
        <p:nvSpPr>
          <p:cNvPr id="3" name="Caixa de Texto 2"/>
          <p:cNvSpPr txBox="1"/>
          <p:nvPr/>
        </p:nvSpPr>
        <p:spPr>
          <a:xfrm>
            <a:off x="1337872" y="1604336"/>
            <a:ext cx="7626454" cy="4154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altLang="en-US" sz="24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TREINO</a:t>
            </a:r>
            <a:endParaRPr lang="pt-PT" altLang="en-US" sz="2400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endParaRPr lang="pt-PT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/>
              <a:t>Depois do trabalho estar terminado, devem treinar a sua apresentação à turma, (caso seja pedido pelo professor).</a:t>
            </a:r>
            <a:endParaRPr lang="pt-PT" alt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alt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/>
              <a:t>Nesse caso, têm de ler muito bem o trabalho, para o combinarem qual é parte do trabalho que cada um vai apresentar.</a:t>
            </a:r>
            <a:endParaRPr lang="pt-PT" alt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PT" altLang="en-US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altLang="en-US" sz="2400"/>
              <a:t>Depois, em conjunto, têm de treinar e ensaiar a apresentação, várias vezes, para que nada falhe.</a:t>
            </a:r>
            <a:endParaRPr lang="pt-PT" altLang="en-US" sz="2400" strike="sngStrike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320" y="0"/>
            <a:ext cx="2402032" cy="19325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1271" y="70009"/>
            <a:ext cx="7498080" cy="1143000"/>
          </a:xfrm>
        </p:spPr>
        <p:txBody>
          <a:bodyPr>
            <a:normAutofit/>
          </a:bodyPr>
          <a:lstStyle/>
          <a:p>
            <a:r>
              <a:rPr lang="pt-PT" sz="3600" dirty="0"/>
              <a:t>Trabalho de Grupo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51271" y="1213009"/>
            <a:ext cx="7498080" cy="5754166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altLang="en-US" sz="96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MUITO IMPORTANTE:</a:t>
            </a:r>
            <a:endParaRPr lang="pt-PT" altLang="en-US" sz="96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82550" indent="0">
              <a:buClr>
                <a:srgbClr val="353535"/>
              </a:buClr>
              <a:buNone/>
            </a:pPr>
            <a:endParaRPr lang="pt-PT" altLang="en-US" sz="800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>
              <a:lnSpc>
                <a:spcPct val="17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8800" dirty="0">
                <a:solidFill>
                  <a:schemeClr val="tx1"/>
                </a:solidFill>
              </a:rPr>
              <a:t>Atenção às fontes (tudo o que consultaste), tens sempre de referir de onde tiraste a informação.</a:t>
            </a:r>
            <a:endParaRPr lang="pt-PT" sz="8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8800" dirty="0">
                <a:solidFill>
                  <a:schemeClr val="tx1"/>
                </a:solidFill>
              </a:rPr>
              <a:t>Atenção ao plágio. Não copies textos de outros. Se o fizeres, coloca sempre a referência ao autor do texto. Os direitos de autor são para respeitar.</a:t>
            </a:r>
            <a:endParaRPr lang="pt-PT" sz="8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8800" dirty="0">
                <a:solidFill>
                  <a:schemeClr val="tx1"/>
                </a:solidFill>
              </a:rPr>
              <a:t>Podes consultar os tutoriais: “Como fazer um powerpoint”, “Como fazer um trabalho escrito”, entre outros.</a:t>
            </a:r>
            <a:endParaRPr lang="pt-PT" sz="8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8800" dirty="0">
                <a:solidFill>
                  <a:schemeClr val="tx1"/>
                </a:solidFill>
              </a:rPr>
              <a:t>Revê o trabalho para corrigir eventuais erros.</a:t>
            </a:r>
            <a:endParaRPr lang="pt-PT" sz="8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8800" dirty="0">
                <a:solidFill>
                  <a:schemeClr val="tx1"/>
                </a:solidFill>
              </a:rPr>
              <a:t>Cumpre os prazos estabelecidos.</a:t>
            </a:r>
            <a:endParaRPr lang="pt-PT" sz="8800" dirty="0">
              <a:solidFill>
                <a:schemeClr val="tx1"/>
              </a:solidFill>
            </a:endParaRPr>
          </a:p>
          <a:p>
            <a:pPr>
              <a:buClr>
                <a:srgbClr val="353535"/>
              </a:buClr>
            </a:pPr>
            <a:endParaRPr lang="pt-PT" sz="2400" dirty="0">
              <a:solidFill>
                <a:schemeClr val="tx1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 rot="16200000">
            <a:off x="-2552946" y="2556941"/>
            <a:ext cx="613854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98134" y="5960847"/>
            <a:ext cx="836377" cy="68056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079" y="0"/>
            <a:ext cx="2402032" cy="1932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2602481" y="2742814"/>
            <a:ext cx="623760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/>
              <a:t>Bibl</a:t>
            </a:r>
            <a:r>
              <a:rPr lang="pt-PT" sz="2800" b="1" dirty="0" err="1"/>
              <a:t>iotecas</a:t>
            </a:r>
            <a:r>
              <a:rPr lang="pt-PT" sz="2800" b="1" dirty="0"/>
              <a:t> Escolares</a:t>
            </a:r>
            <a:endParaRPr lang="pt-PT" sz="2800" b="1" dirty="0"/>
          </a:p>
          <a:p>
            <a:pPr algn="ctr"/>
            <a:r>
              <a:rPr lang="pt-PT" sz="2800" b="1" dirty="0"/>
              <a:t>  Como fazer um </a:t>
            </a:r>
            <a:r>
              <a:rPr lang="pt-PT" sz="2800" b="1" dirty="0">
                <a:sym typeface="+mn-ea"/>
              </a:rPr>
              <a:t>Trabalho de Grupo</a:t>
            </a:r>
            <a:endParaRPr lang="pt-PT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"/>
          <a:srcRect l="12201" r="15180"/>
          <a:stretch>
            <a:fillRect/>
          </a:stretch>
        </p:blipFill>
        <p:spPr>
          <a:xfrm>
            <a:off x="39267" y="6073370"/>
            <a:ext cx="836377" cy="680565"/>
          </a:xfrm>
          <a:prstGeom prst="rect">
            <a:avLst/>
          </a:prstGeom>
        </p:spPr>
      </p:pic>
      <p:sp>
        <p:nvSpPr>
          <p:cNvPr id="8" name="Title 6"/>
          <p:cNvSpPr>
            <a:spLocks noGrp="1"/>
          </p:cNvSpPr>
          <p:nvPr>
            <p:ph type="ctrTitle"/>
          </p:nvPr>
        </p:nvSpPr>
        <p:spPr>
          <a:xfrm>
            <a:off x="1169332" y="407034"/>
            <a:ext cx="7910925" cy="635269"/>
          </a:xfrm>
        </p:spPr>
        <p:txBody>
          <a:bodyPr>
            <a:noAutofit/>
          </a:bodyPr>
          <a:lstStyle/>
          <a:p>
            <a:r>
              <a:rPr lang="pt-PT" sz="3600" dirty="0"/>
              <a:t>Trabalho de Grupo</a:t>
            </a:r>
            <a:endParaRPr lang="en-US" sz="3600" dirty="0"/>
          </a:p>
        </p:txBody>
      </p:sp>
      <p:sp>
        <p:nvSpPr>
          <p:cNvPr id="17" name="Marcador de Posição de Conteúdo 2"/>
          <p:cNvSpPr txBox="1"/>
          <p:nvPr/>
        </p:nvSpPr>
        <p:spPr>
          <a:xfrm>
            <a:off x="1169332" y="1424066"/>
            <a:ext cx="7498080" cy="4709265"/>
          </a:xfrm>
          <a:prstGeom prst="rect">
            <a:avLst/>
          </a:prstGeom>
        </p:spPr>
        <p:txBody>
          <a:bodyPr tIns="0">
            <a:normAutofit/>
          </a:bodyPr>
          <a:lstStyle>
            <a:lvl1pPr marL="27305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 panose="020B0604030504040204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 panose="05020102010507070707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 panose="05020102010507070707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defTabSz="914400">
              <a:buClr>
                <a:srgbClr val="353535"/>
              </a:buClr>
            </a:pPr>
            <a:endParaRPr lang="pt-PT" b="1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pPr marL="484505" indent="-457200" defTabSz="914400">
              <a:lnSpc>
                <a:spcPct val="160000"/>
              </a:lnSpc>
              <a:buClr>
                <a:srgbClr val="353535"/>
              </a:buClr>
              <a:buFont typeface="Wingdings" panose="05000000000000000000" pitchFamily="2" charset="2"/>
              <a:buChar char="Ø"/>
            </a:pPr>
            <a:r>
              <a:rPr lang="pt-PT" altLang="en-US" sz="25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PARTILHA</a:t>
            </a:r>
            <a:endParaRPr lang="pt-PT" altLang="en-US" sz="25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marL="484505" indent="-457200" defTabSz="914400">
              <a:lnSpc>
                <a:spcPct val="16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2400">
                <a:solidFill>
                  <a:schemeClr val="tx1"/>
                </a:solidFill>
              </a:rPr>
              <a:t>É sempre bom partilhar. Se o teu trabalho está bem feito, pode sempre ajudar outros e servir de exemplo.</a:t>
            </a:r>
            <a:endParaRPr lang="pt-PT" sz="2400">
              <a:solidFill>
                <a:schemeClr val="tx1"/>
              </a:solidFill>
            </a:endParaRPr>
          </a:p>
          <a:p>
            <a:pPr marL="484505" indent="-457200" defTabSz="914400">
              <a:lnSpc>
                <a:spcPct val="16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pt-PT" sz="2400">
                <a:solidFill>
                  <a:schemeClr val="tx1"/>
                </a:solidFill>
              </a:rPr>
              <a:t>Então, se o teu professor permitir, partilha o trabalho com os colegas.</a:t>
            </a:r>
            <a:endParaRPr lang="pt-PT" sz="2400">
              <a:solidFill>
                <a:schemeClr val="tx1"/>
              </a:solidFill>
            </a:endParaRPr>
          </a:p>
          <a:p>
            <a:pPr marL="484505" indent="-457200" defTabSz="914400">
              <a:lnSpc>
                <a:spcPct val="160000"/>
              </a:lnSpc>
              <a:buClr>
                <a:srgbClr val="353535"/>
              </a:buClr>
              <a:buFont typeface="Arial" panose="020B0604020202020204" pitchFamily="34" charset="0"/>
              <a:buChar char="•"/>
            </a:pPr>
            <a:endParaRPr lang="pt-PT" sz="800" b="1" dirty="0">
              <a:solidFill>
                <a:srgbClr val="002060"/>
              </a:solidFill>
            </a:endParaRPr>
          </a:p>
          <a:p>
            <a:pPr defTabSz="914400">
              <a:lnSpc>
                <a:spcPct val="160000"/>
              </a:lnSpc>
              <a:buClr>
                <a:srgbClr val="353535"/>
              </a:buClr>
            </a:pPr>
            <a:r>
              <a:rPr lang="pt-PT" sz="2500" b="1" dirty="0">
                <a:solidFill>
                  <a:srgbClr val="002060"/>
                </a:solidFill>
              </a:rPr>
              <a:t>Bom trabalho!</a:t>
            </a:r>
            <a:endParaRPr lang="pt-PT" sz="2500" b="1" dirty="0">
              <a:solidFill>
                <a:srgbClr val="002060"/>
              </a:solidFill>
            </a:endParaRPr>
          </a:p>
          <a:p>
            <a:pPr defTabSz="914400">
              <a:lnSpc>
                <a:spcPct val="160000"/>
              </a:lnSpc>
              <a:buClr>
                <a:srgbClr val="353535"/>
              </a:buClr>
            </a:pPr>
            <a:endParaRPr lang="pt-PT" sz="24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380" y="266885"/>
            <a:ext cx="2402032" cy="19325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0</TotalTime>
  <Words>3386</Words>
  <Application>WPS Presentation</Application>
  <PresentationFormat>On-screen Show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SimSun</vt:lpstr>
      <vt:lpstr>Wingdings</vt:lpstr>
      <vt:lpstr>Wingdings 2</vt:lpstr>
      <vt:lpstr>Verdana</vt:lpstr>
      <vt:lpstr>Wingdings 3</vt:lpstr>
      <vt:lpstr>Abadi</vt:lpstr>
      <vt:lpstr>Segoe Print</vt:lpstr>
      <vt:lpstr>Gill Sans MT</vt:lpstr>
      <vt:lpstr>Microsoft YaHei</vt:lpstr>
      <vt:lpstr/>
      <vt:lpstr>Arial Unicode MS</vt:lpstr>
      <vt:lpstr>Calibri</vt:lpstr>
      <vt:lpstr>Solstice</vt:lpstr>
      <vt:lpstr>Trabalho de Grupo</vt:lpstr>
      <vt:lpstr>Trabalho de Grupo</vt:lpstr>
      <vt:lpstr>Trabalho de grupo</vt:lpstr>
      <vt:lpstr>Trabalho de Grupo</vt:lpstr>
      <vt:lpstr>Trabalho de Grupo</vt:lpstr>
      <vt:lpstr>Trabalho de Grupo</vt:lpstr>
      <vt:lpstr>Trabalho de Grupo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Socrative</dc:title>
  <dc:creator>Gina Rodrigues</dc:creator>
  <cp:lastModifiedBy>Biblioteca</cp:lastModifiedBy>
  <cp:revision>129</cp:revision>
  <dcterms:created xsi:type="dcterms:W3CDTF">2020-04-08T17:41:00Z</dcterms:created>
  <dcterms:modified xsi:type="dcterms:W3CDTF">2020-05-05T11:16:07Z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2070-11.2.0.9281</vt:lpwstr>
  </property>
</Properties>
</file>