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62" r:id="rId4"/>
    <p:sldId id="263" r:id="rId5"/>
    <p:sldId id="265" r:id="rId6"/>
    <p:sldId id="264" r:id="rId7"/>
    <p:sldId id="267" r:id="rId8"/>
    <p:sldId id="266" r:id="rId9"/>
    <p:sldId id="268" r:id="rId10"/>
    <p:sldId id="272" r:id="rId11"/>
    <p:sldId id="273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216" autoAdjust="0"/>
  </p:normalViewPr>
  <p:slideViewPr>
    <p:cSldViewPr snapToGrid="0" snapToObjects="1">
      <p:cViewPr varScale="1">
        <p:scale>
          <a:sx n="106" d="100"/>
          <a:sy n="106" d="100"/>
        </p:scale>
        <p:origin x="-11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25035-4446-42C2-9066-182A63F3E16A}" type="datetimeFigureOut">
              <a:rPr lang="pt-PT" smtClean="0"/>
              <a:t>28/04/20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A2D42-0104-410E-9A11-A85204D6685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992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A2D42-0104-410E-9A11-A85204D6685B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992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28/04/20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28/04/20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28/04/20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28/04/20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28/04/20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28/04/20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28/04/20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/>
              <a:t>Click to edit Master text styles</a:t>
            </a:r>
          </a:p>
          <a:p>
            <a:pPr lvl="1" eaLnBrk="1" latinLnBrk="0" hangingPunct="1"/>
            <a:r>
              <a:rPr kumimoji="0" lang="pt-PT"/>
              <a:t>Second level</a:t>
            </a:r>
          </a:p>
          <a:p>
            <a:pPr lvl="2" eaLnBrk="1" latinLnBrk="0" hangingPunct="1"/>
            <a:r>
              <a:rPr kumimoji="0" lang="pt-PT"/>
              <a:t>Third level</a:t>
            </a:r>
          </a:p>
          <a:p>
            <a:pPr lvl="3" eaLnBrk="1" latinLnBrk="0" hangingPunct="1"/>
            <a:r>
              <a:rPr kumimoji="0" lang="pt-PT"/>
              <a:t>Fourth level</a:t>
            </a:r>
          </a:p>
          <a:p>
            <a:pPr lvl="4" eaLnBrk="1" latinLnBrk="0" hangingPunct="1"/>
            <a:r>
              <a:rPr kumimoji="0" lang="pt-PT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2BF752-F53B-F84E-BB63-AD23BD5D198B}" type="datetimeFigureOut">
              <a:rPr lang="en-US" smtClean="0"/>
              <a:t>28/04/20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993D06-C6BC-7640-9E6B-F1D8BF62543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745" y="2822278"/>
            <a:ext cx="6780017" cy="3236964"/>
          </a:xfrm>
        </p:spPr>
        <p:txBody>
          <a:bodyPr>
            <a:noAutofit/>
          </a:bodyPr>
          <a:lstStyle/>
          <a:p>
            <a:pPr marL="370332" indent="-342900">
              <a:lnSpc>
                <a:spcPct val="16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7440613" algn="l"/>
              </a:tabLst>
            </a:pPr>
            <a:r>
              <a:rPr lang="pt-PT" sz="2200" dirty="0"/>
              <a:t>É um programa para criar e reproduzir apresentações digitais em formato de diapositivos ou “slides”.</a:t>
            </a:r>
          </a:p>
          <a:p>
            <a:pPr>
              <a:lnSpc>
                <a:spcPct val="160000"/>
              </a:lnSpc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1000" dirty="0"/>
          </a:p>
          <a:p>
            <a:pPr marL="370332" indent="-342900">
              <a:lnSpc>
                <a:spcPct val="160000"/>
              </a:lnSpc>
              <a:buClrTx/>
              <a:buSzPct val="100000"/>
              <a:buFont typeface="Arial" panose="020B0604020202020204" pitchFamily="34" charset="0"/>
              <a:buChar char="•"/>
              <a:tabLst>
                <a:tab pos="7440613" algn="l"/>
              </a:tabLst>
            </a:pPr>
            <a:r>
              <a:rPr lang="pt-PT" sz="2200" dirty="0"/>
              <a:t>Dá acesso à ferramentas que permitem a utilização de texto, imagens/fotografias, vídeos, música/som e outros aplicativos.</a:t>
            </a:r>
          </a:p>
          <a:p>
            <a:pPr>
              <a:lnSpc>
                <a:spcPct val="160000"/>
              </a:lnSpc>
            </a:pPr>
            <a:endParaRPr lang="pt-PT" sz="24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23544"/>
            <a:ext cx="7677565" cy="685855"/>
          </a:xfrm>
        </p:spPr>
        <p:txBody>
          <a:bodyPr>
            <a:noAutofit/>
          </a:bodyPr>
          <a:lstStyle/>
          <a:p>
            <a:r>
              <a:rPr lang="en-US" sz="3600"/>
              <a:t>O PowerPoint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11" y="560020"/>
            <a:ext cx="1961251" cy="196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39267" y="604967"/>
            <a:ext cx="954108" cy="5975183"/>
            <a:chOff x="39267" y="604967"/>
            <a:chExt cx="954108" cy="59751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2201" r="15180"/>
            <a:stretch/>
          </p:blipFill>
          <p:spPr>
            <a:xfrm>
              <a:off x="39267" y="5899585"/>
              <a:ext cx="836377" cy="680565"/>
            </a:xfrm>
            <a:prstGeom prst="rect">
              <a:avLst/>
            </a:prstGeom>
          </p:spPr>
        </p:pic>
        <p:sp>
          <p:nvSpPr>
            <p:cNvPr id="8" name="TextBox 4"/>
            <p:cNvSpPr txBox="1"/>
            <p:nvPr/>
          </p:nvSpPr>
          <p:spPr>
            <a:xfrm rot="16200000">
              <a:off x="-1879495" y="2523730"/>
              <a:ext cx="47916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/>
                <a:t>Bibl</a:t>
              </a:r>
              <a:r>
                <a:rPr lang="pt-PT" sz="2800" b="1" dirty="0" err="1"/>
                <a:t>iotecas</a:t>
              </a:r>
              <a:r>
                <a:rPr lang="pt-PT" sz="2800" b="1" dirty="0"/>
                <a:t> Escolares</a:t>
              </a:r>
            </a:p>
            <a:p>
              <a:pPr algn="ctr"/>
              <a:r>
                <a:rPr lang="pt-PT" sz="2800" b="1" dirty="0"/>
                <a:t>Como criar um PowerPoint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422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6"/>
          <p:cNvSpPr txBox="1">
            <a:spLocks/>
          </p:cNvSpPr>
          <p:nvPr/>
        </p:nvSpPr>
        <p:spPr>
          <a:xfrm>
            <a:off x="1161635" y="348616"/>
            <a:ext cx="7677565" cy="68585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pt-PT" sz="3600" dirty="0">
                <a:effectLst/>
              </a:rPr>
              <a:t/>
            </a:r>
            <a:br>
              <a:rPr lang="pt-PT" sz="3600" dirty="0">
                <a:effectLst/>
              </a:rPr>
            </a:br>
            <a:r>
              <a:rPr lang="pt-PT" sz="3600" dirty="0"/>
              <a:t>Criar uma apresentação</a:t>
            </a:r>
            <a:endParaRPr lang="en-US" sz="3600" dirty="0"/>
          </a:p>
        </p:txBody>
      </p:sp>
      <p:cxnSp>
        <p:nvCxnSpPr>
          <p:cNvPr id="40" name="Conexão recta 39"/>
          <p:cNvCxnSpPr/>
          <p:nvPr/>
        </p:nvCxnSpPr>
        <p:spPr>
          <a:xfrm>
            <a:off x="5485887" y="453922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upo 54"/>
          <p:cNvGrpSpPr/>
          <p:nvPr/>
        </p:nvGrpSpPr>
        <p:grpSpPr>
          <a:xfrm>
            <a:off x="1401872" y="1117493"/>
            <a:ext cx="7197090" cy="5463034"/>
            <a:chOff x="1401872" y="1101727"/>
            <a:chExt cx="7197090" cy="5463034"/>
          </a:xfrm>
        </p:grpSpPr>
        <p:grpSp>
          <p:nvGrpSpPr>
            <p:cNvPr id="8" name="Grupo 7"/>
            <p:cNvGrpSpPr/>
            <p:nvPr/>
          </p:nvGrpSpPr>
          <p:grpSpPr>
            <a:xfrm>
              <a:off x="1401872" y="1101727"/>
              <a:ext cx="7197090" cy="5463034"/>
              <a:chOff x="1518285" y="1204910"/>
              <a:chExt cx="7197090" cy="5463034"/>
            </a:xfrm>
          </p:grpSpPr>
          <p:sp>
            <p:nvSpPr>
              <p:cNvPr id="19" name="CaixaDeTexto 18"/>
              <p:cNvSpPr txBox="1"/>
              <p:nvPr/>
            </p:nvSpPr>
            <p:spPr>
              <a:xfrm>
                <a:off x="1518285" y="1204910"/>
                <a:ext cx="7197090" cy="54630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PT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1600" dirty="0"/>
                  <a:t>Selecionar o modelo do diapositivo.</a:t>
                </a:r>
              </a:p>
              <a:p>
                <a:endParaRPr lang="pt-PT" sz="1000" dirty="0"/>
              </a:p>
              <a:p>
                <a:pPr marL="266700" defTabSz="542925"/>
                <a:r>
                  <a:rPr lang="pt-PT" sz="1600" dirty="0"/>
                  <a:t>-  </a:t>
                </a:r>
                <a:r>
                  <a:rPr lang="pt-PT" sz="1600" b="1" u="sng" dirty="0"/>
                  <a:t>Slide de Título</a:t>
                </a:r>
                <a:r>
                  <a:rPr lang="pt-PT" sz="1600" dirty="0"/>
                  <a:t> - permite a edição do </a:t>
                </a:r>
              </a:p>
              <a:p>
                <a:pPr marL="361950" defTabSz="542925"/>
                <a:r>
                  <a:rPr lang="pt-PT" sz="1600" dirty="0"/>
                  <a:t>                             Título e do Subtítulo</a:t>
                </a:r>
              </a:p>
              <a:p>
                <a:pPr marL="542925" indent="-180975" defTabSz="542925">
                  <a:buFont typeface="Arial" panose="020B0604020202020204" pitchFamily="34" charset="0"/>
                  <a:buChar char="•"/>
                </a:pPr>
                <a:endParaRPr lang="pt-PT" sz="1600" dirty="0"/>
              </a:p>
              <a:p>
                <a:pPr marL="628650" lvl="1" indent="-180975" defTabSz="542925">
                  <a:buFont typeface="Arial" panose="020B0604020202020204" pitchFamily="34" charset="0"/>
                  <a:buChar char="•"/>
                </a:pPr>
                <a:r>
                  <a:rPr lang="pt-PT" sz="1600" dirty="0"/>
                  <a:t>Para proceder a qualquer alteração, </a:t>
                </a:r>
              </a:p>
              <a:p>
                <a:pPr lvl="1" defTabSz="542925"/>
                <a:r>
                  <a:rPr lang="pt-PT" sz="1600" dirty="0"/>
                  <a:t>   a caixa de texto tem de ser </a:t>
                </a:r>
              </a:p>
              <a:p>
                <a:pPr lvl="1" defTabSz="542925"/>
                <a:r>
                  <a:rPr lang="pt-PT" sz="1600" dirty="0"/>
                  <a:t>   selecionada.</a:t>
                </a:r>
              </a:p>
              <a:p>
                <a:pPr lvl="1" defTabSz="542925"/>
                <a:endParaRPr lang="pt-PT" sz="1600" dirty="0"/>
              </a:p>
              <a:p>
                <a:pPr marL="628650" lvl="1" indent="-180975" defTabSz="542925">
                  <a:buFont typeface="Arial" panose="020B0604020202020204" pitchFamily="34" charset="0"/>
                  <a:buChar char="•"/>
                </a:pPr>
                <a:r>
                  <a:rPr lang="pt-PT" sz="1600" dirty="0"/>
                  <a:t>Para selecioná-la, clicar em cima da mesma.  A caixa de texto, ficará com </a:t>
                </a:r>
              </a:p>
              <a:p>
                <a:pPr marL="447675" lvl="1" defTabSz="542925"/>
                <a:r>
                  <a:rPr lang="pt-PT" sz="1600" dirty="0"/>
                  <a:t>    este aspeto:</a:t>
                </a:r>
              </a:p>
              <a:p>
                <a:pPr defTabSz="542925"/>
                <a:endParaRPr lang="pt-PT" sz="1600" dirty="0"/>
              </a:p>
              <a:p>
                <a:pPr defTabSz="542925"/>
                <a:endParaRPr lang="pt-PT" sz="1600" dirty="0"/>
              </a:p>
              <a:p>
                <a:pPr defTabSz="542925"/>
                <a:endParaRPr lang="pt-PT" sz="1600" dirty="0"/>
              </a:p>
              <a:p>
                <a:pPr marL="266700" lvl="1" indent="-266700" defTabSz="542925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pt-PT" sz="1600" dirty="0"/>
                  <a:t>Inserir texto</a:t>
                </a:r>
              </a:p>
              <a:p>
                <a:pPr marL="266700" lvl="1" indent="-266700" defTabSz="542925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pt-PT" sz="1600" dirty="0"/>
                  <a:t>Formatar o texto, escolhendo:  o tipo,  o estilo, o tamanho,  a cor da letra, etc. </a:t>
                </a:r>
              </a:p>
              <a:p>
                <a:pPr marL="266700" lvl="5" indent="-266700" defTabSz="542925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pt-PT" sz="1600" dirty="0"/>
                  <a:t>Alinhar o texto</a:t>
                </a:r>
              </a:p>
              <a:p>
                <a:pPr marL="457200" lvl="5" defTabSz="542925"/>
                <a:endParaRPr lang="pt-PT" sz="1600" dirty="0"/>
              </a:p>
              <a:p>
                <a:r>
                  <a:rPr lang="pt-PT" dirty="0"/>
                  <a:t>Numa apresentação, o texto deve ser curto e objetivo.  As letras utilizadas devem facilitar a leitura.</a:t>
                </a:r>
              </a:p>
            </p:txBody>
          </p:sp>
          <p:pic>
            <p:nvPicPr>
              <p:cNvPr id="22" name="Imagem 21" descr="C:\Users\Fernanda Costa\Desktop\Dropbox\Screenshots\Screenshot 2020-04-20 21.03.06.pn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9940" y="1471735"/>
                <a:ext cx="3048000" cy="18231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</p:pic>
        </p:grpSp>
        <p:grpSp>
          <p:nvGrpSpPr>
            <p:cNvPr id="54" name="Grupo 53"/>
            <p:cNvGrpSpPr/>
            <p:nvPr/>
          </p:nvGrpSpPr>
          <p:grpSpPr>
            <a:xfrm>
              <a:off x="3762585" y="3982354"/>
              <a:ext cx="3104942" cy="674344"/>
              <a:chOff x="1870657" y="3394431"/>
              <a:chExt cx="3104942" cy="674344"/>
            </a:xfrm>
          </p:grpSpPr>
          <p:sp>
            <p:nvSpPr>
              <p:cNvPr id="11" name="Rectângulo 10"/>
              <p:cNvSpPr/>
              <p:nvPr/>
            </p:nvSpPr>
            <p:spPr>
              <a:xfrm>
                <a:off x="1870657" y="3452031"/>
                <a:ext cx="3104942" cy="6167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1982737" y="3394431"/>
                <a:ext cx="2907787" cy="568102"/>
                <a:chOff x="1982737" y="3394431"/>
                <a:chExt cx="2907787" cy="568102"/>
              </a:xfrm>
            </p:grpSpPr>
            <p:pic>
              <p:nvPicPr>
                <p:cNvPr id="5124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5124" y="3581533"/>
                  <a:ext cx="2816225" cy="32861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52" name="Grupo 51"/>
                <p:cNvGrpSpPr/>
                <p:nvPr/>
              </p:nvGrpSpPr>
              <p:grpSpPr>
                <a:xfrm>
                  <a:off x="1982737" y="3394431"/>
                  <a:ext cx="2907787" cy="568102"/>
                  <a:chOff x="1982737" y="3394431"/>
                  <a:chExt cx="2907787" cy="568102"/>
                </a:xfrm>
              </p:grpSpPr>
              <p:grpSp>
                <p:nvGrpSpPr>
                  <p:cNvPr id="51" name="Grupo 50"/>
                  <p:cNvGrpSpPr/>
                  <p:nvPr/>
                </p:nvGrpSpPr>
                <p:grpSpPr>
                  <a:xfrm>
                    <a:off x="1982737" y="3533908"/>
                    <a:ext cx="2907787" cy="428625"/>
                    <a:chOff x="1976438" y="3533775"/>
                    <a:chExt cx="2907787" cy="428625"/>
                  </a:xfrm>
                </p:grpSpPr>
                <p:grpSp>
                  <p:nvGrpSpPr>
                    <p:cNvPr id="14" name="Grupo 13"/>
                    <p:cNvGrpSpPr/>
                    <p:nvPr/>
                  </p:nvGrpSpPr>
                  <p:grpSpPr>
                    <a:xfrm>
                      <a:off x="4802700" y="3558865"/>
                      <a:ext cx="81525" cy="386325"/>
                      <a:chOff x="4802700" y="3558865"/>
                      <a:chExt cx="81525" cy="386325"/>
                    </a:xfrm>
                    <a:effectLst/>
                  </p:grpSpPr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12225" y="3558865"/>
                        <a:ext cx="72000" cy="72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30" name="Oval 29"/>
                      <p:cNvSpPr/>
                      <p:nvPr/>
                    </p:nvSpPr>
                    <p:spPr>
                      <a:xfrm>
                        <a:off x="4802700" y="3873190"/>
                        <a:ext cx="72000" cy="72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  <p:grpSp>
                  <p:nvGrpSpPr>
                    <p:cNvPr id="37" name="Grupo 36"/>
                    <p:cNvGrpSpPr/>
                    <p:nvPr/>
                  </p:nvGrpSpPr>
                  <p:grpSpPr>
                    <a:xfrm>
                      <a:off x="1983300" y="3555221"/>
                      <a:ext cx="81525" cy="386325"/>
                      <a:chOff x="4802700" y="3558865"/>
                      <a:chExt cx="81525" cy="386325"/>
                    </a:xfrm>
                  </p:grpSpPr>
                  <p:sp>
                    <p:nvSpPr>
                      <p:cNvPr id="38" name="Oval 37"/>
                      <p:cNvSpPr/>
                      <p:nvPr/>
                    </p:nvSpPr>
                    <p:spPr>
                      <a:xfrm>
                        <a:off x="4812225" y="3558865"/>
                        <a:ext cx="72000" cy="72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39" name="Oval 38"/>
                      <p:cNvSpPr/>
                      <p:nvPr/>
                    </p:nvSpPr>
                    <p:spPr>
                      <a:xfrm>
                        <a:off x="4802700" y="3873190"/>
                        <a:ext cx="72000" cy="72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  <p:sp>
                  <p:nvSpPr>
                    <p:cNvPr id="15" name="Rectângulo 14"/>
                    <p:cNvSpPr/>
                    <p:nvPr/>
                  </p:nvSpPr>
                  <p:spPr>
                    <a:xfrm>
                      <a:off x="4810100" y="3706250"/>
                      <a:ext cx="72000" cy="72000"/>
                    </a:xfrm>
                    <a:prstGeom prst="rect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pic>
                  <p:nvPicPr>
                    <p:cNvPr id="5125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76438" y="3705225"/>
                      <a:ext cx="85725" cy="857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126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414713" y="3876675"/>
                      <a:ext cx="85725" cy="857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127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414713" y="3533775"/>
                      <a:ext cx="85725" cy="857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47" name="Grupo 46"/>
                  <p:cNvGrpSpPr/>
                  <p:nvPr/>
                </p:nvGrpSpPr>
                <p:grpSpPr>
                  <a:xfrm>
                    <a:off x="3423128" y="3394431"/>
                    <a:ext cx="72000" cy="144000"/>
                    <a:chOff x="5449887" y="4467225"/>
                    <a:chExt cx="72000" cy="180000"/>
                  </a:xfrm>
                </p:grpSpPr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5449887" y="4467225"/>
                      <a:ext cx="72000" cy="720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9525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cxnSp>
                  <p:nvCxnSpPr>
                    <p:cNvPr id="46" name="Conexão recta 45"/>
                    <p:cNvCxnSpPr/>
                    <p:nvPr/>
                  </p:nvCxnSpPr>
                  <p:spPr>
                    <a:xfrm>
                      <a:off x="5485887" y="4539225"/>
                      <a:ext cx="0" cy="10800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59" name="Seta para a direita 58"/>
          <p:cNvSpPr/>
          <p:nvPr/>
        </p:nvSpPr>
        <p:spPr>
          <a:xfrm rot="7847113" flipV="1">
            <a:off x="6139858" y="3820847"/>
            <a:ext cx="396000" cy="60635"/>
          </a:xfrm>
          <a:prstGeom prst="rightArrow">
            <a:avLst/>
          </a:prstGeom>
          <a:solidFill>
            <a:srgbClr val="FF0000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64" name="Grupo 63"/>
          <p:cNvGrpSpPr/>
          <p:nvPr/>
        </p:nvGrpSpPr>
        <p:grpSpPr>
          <a:xfrm>
            <a:off x="39267" y="693849"/>
            <a:ext cx="954108" cy="5975183"/>
            <a:chOff x="39267" y="604967"/>
            <a:chExt cx="954108" cy="5975183"/>
          </a:xfrm>
        </p:grpSpPr>
        <p:pic>
          <p:nvPicPr>
            <p:cNvPr id="65" name="Picture 8"/>
            <p:cNvPicPr>
              <a:picLocks noChangeAspect="1"/>
            </p:cNvPicPr>
            <p:nvPr/>
          </p:nvPicPr>
          <p:blipFill rotWithShape="1">
            <a:blip r:embed="rId6"/>
            <a:srcRect l="12201" r="15180"/>
            <a:stretch/>
          </p:blipFill>
          <p:spPr>
            <a:xfrm>
              <a:off x="39267" y="5899585"/>
              <a:ext cx="836377" cy="680565"/>
            </a:xfrm>
            <a:prstGeom prst="rect">
              <a:avLst/>
            </a:prstGeom>
          </p:spPr>
        </p:pic>
        <p:sp>
          <p:nvSpPr>
            <p:cNvPr id="66" name="TextBox 4"/>
            <p:cNvSpPr txBox="1"/>
            <p:nvPr/>
          </p:nvSpPr>
          <p:spPr>
            <a:xfrm rot="16200000">
              <a:off x="-1879495" y="2523730"/>
              <a:ext cx="47916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/>
                <a:t>Bibl</a:t>
              </a:r>
              <a:r>
                <a:rPr lang="pt-PT" sz="2800" b="1" dirty="0" err="1"/>
                <a:t>iotecas</a:t>
              </a:r>
              <a:r>
                <a:rPr lang="pt-PT" sz="2800" b="1" dirty="0"/>
                <a:t> Escolares</a:t>
              </a:r>
            </a:p>
            <a:p>
              <a:pPr algn="ctr"/>
              <a:r>
                <a:rPr lang="pt-PT" sz="2800" b="1" dirty="0"/>
                <a:t>Como criar um PowerPoint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52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6"/>
          <p:cNvSpPr txBox="1">
            <a:spLocks/>
          </p:cNvSpPr>
          <p:nvPr/>
        </p:nvSpPr>
        <p:spPr>
          <a:xfrm>
            <a:off x="1161635" y="333211"/>
            <a:ext cx="7677565" cy="68585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pt-PT" sz="3600" dirty="0">
                <a:effectLst/>
              </a:rPr>
              <a:t/>
            </a:r>
            <a:br>
              <a:rPr lang="pt-PT" sz="3600" dirty="0">
                <a:effectLst/>
              </a:rPr>
            </a:br>
            <a:r>
              <a:rPr lang="pt-PT" sz="3200" dirty="0">
                <a:latin typeface="Abadi" panose="020B0604020104020204" pitchFamily="34" charset="0"/>
              </a:rPr>
              <a:t>Guardar o PowerPoint pela 1ª vez</a:t>
            </a:r>
            <a:endParaRPr lang="en-US" sz="3200" dirty="0">
              <a:latin typeface="Abadi" panose="020B0604020104020204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61635" y="1159648"/>
            <a:ext cx="7820440" cy="51744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r>
              <a:rPr lang="pt-PT" sz="2000" dirty="0"/>
              <a:t>Guardar um documento é uma </a:t>
            </a:r>
            <a:r>
              <a:rPr lang="pt-PT" sz="2000" dirty="0" err="1"/>
              <a:t>ação</a:t>
            </a:r>
            <a:r>
              <a:rPr lang="pt-PT" sz="2000" dirty="0"/>
              <a:t> muito importante</a:t>
            </a:r>
            <a:r>
              <a:rPr lang="pt-PT" sz="2200" dirty="0"/>
              <a:t>.</a:t>
            </a: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1000" dirty="0"/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r>
              <a:rPr lang="pt-PT" sz="1800" dirty="0"/>
              <a:t>Para guardar um documento </a:t>
            </a:r>
            <a:r>
              <a:rPr lang="pt-PT" sz="1800" dirty="0">
                <a:solidFill>
                  <a:schemeClr val="tx1"/>
                </a:solidFill>
              </a:rPr>
              <a:t>(</a:t>
            </a:r>
            <a:r>
              <a:rPr lang="pt-PT" sz="1800" b="1" dirty="0">
                <a:solidFill>
                  <a:schemeClr val="tx1"/>
                </a:solidFill>
              </a:rPr>
              <a:t>Apresentação</a:t>
            </a:r>
            <a:r>
              <a:rPr lang="pt-PT" sz="1800" dirty="0">
                <a:solidFill>
                  <a:schemeClr val="tx1"/>
                </a:solidFill>
              </a:rPr>
              <a:t>) </a:t>
            </a:r>
            <a:r>
              <a:rPr lang="pt-PT" sz="1800" dirty="0"/>
              <a:t>pela primeira vez, realizar os seguintes procedimentos:</a:t>
            </a:r>
            <a:endParaRPr lang="pt-PT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800" dirty="0">
              <a:solidFill>
                <a:schemeClr val="tx1"/>
              </a:solidFill>
            </a:endParaRPr>
          </a:p>
          <a:p>
            <a:pPr marL="447675" indent="-180975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440613" algn="l"/>
              </a:tabLst>
            </a:pPr>
            <a:r>
              <a:rPr lang="pt-PT" sz="1600" dirty="0">
                <a:solidFill>
                  <a:schemeClr val="tx1"/>
                </a:solidFill>
              </a:rPr>
              <a:t>Clicar em “Ficheiro” na Barra de Títulos.   </a:t>
            </a:r>
          </a:p>
          <a:p>
            <a:pPr marL="266700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1000" dirty="0">
              <a:solidFill>
                <a:schemeClr val="tx1"/>
              </a:solidFill>
            </a:endParaRPr>
          </a:p>
          <a:p>
            <a:pPr marL="447675" indent="-180975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440613" algn="l"/>
              </a:tabLst>
            </a:pPr>
            <a:r>
              <a:rPr lang="pt-PT" sz="1600" dirty="0">
                <a:solidFill>
                  <a:schemeClr val="tx1"/>
                </a:solidFill>
              </a:rPr>
              <a:t>Clicar em Guardar/</a:t>
            </a:r>
            <a:r>
              <a:rPr lang="pt-PT" sz="1600" dirty="0" smtClean="0">
                <a:solidFill>
                  <a:schemeClr val="tx1"/>
                </a:solidFill>
              </a:rPr>
              <a:t>Guardar </a:t>
            </a:r>
            <a:r>
              <a:rPr lang="pt-PT" sz="1600" dirty="0">
                <a:solidFill>
                  <a:schemeClr val="tx1"/>
                </a:solidFill>
              </a:rPr>
              <a:t>Como.  Aparecerá uma caixa de diálogo.  </a:t>
            </a:r>
          </a:p>
          <a:p>
            <a:pPr marL="266700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r>
              <a:rPr lang="pt-PT" sz="1600" dirty="0">
                <a:solidFill>
                  <a:schemeClr val="tx1"/>
                </a:solidFill>
              </a:rPr>
              <a:t>   Será necessário preencher alguns campos e </a:t>
            </a:r>
          </a:p>
          <a:p>
            <a:pPr marL="266700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r>
              <a:rPr lang="pt-PT" sz="1600" dirty="0">
                <a:solidFill>
                  <a:schemeClr val="tx1"/>
                </a:solidFill>
              </a:rPr>
              <a:t>   selecionar outros</a:t>
            </a:r>
            <a:r>
              <a:rPr lang="pt-PT" sz="1800" dirty="0">
                <a:solidFill>
                  <a:schemeClr val="tx1"/>
                </a:solidFill>
              </a:rPr>
              <a:t>.</a:t>
            </a:r>
          </a:p>
          <a:p>
            <a:pPr marL="447675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800" dirty="0">
              <a:solidFill>
                <a:schemeClr val="tx1"/>
              </a:solidFill>
            </a:endParaRPr>
          </a:p>
          <a:p>
            <a:pPr marL="266700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r>
              <a:rPr lang="pt-PT" sz="1600" dirty="0">
                <a:solidFill>
                  <a:schemeClr val="tx1"/>
                </a:solidFill>
              </a:rPr>
              <a:t>      -Posicionar o cursor na caixa de diálogo, </a:t>
            </a:r>
          </a:p>
          <a:p>
            <a:pPr marL="266700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r>
              <a:rPr lang="pt-PT" sz="1600" dirty="0">
                <a:solidFill>
                  <a:schemeClr val="tx1"/>
                </a:solidFill>
              </a:rPr>
              <a:t>       situada no parte superior e clicar </a:t>
            </a:r>
          </a:p>
          <a:p>
            <a:pPr marL="266700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r>
              <a:rPr lang="pt-PT" sz="1600" dirty="0">
                <a:solidFill>
                  <a:schemeClr val="tx1"/>
                </a:solidFill>
              </a:rPr>
              <a:t>       no símbolo </a:t>
            </a:r>
          </a:p>
          <a:p>
            <a:pPr marL="266700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800" dirty="0">
              <a:solidFill>
                <a:schemeClr val="tx1"/>
              </a:solidFill>
            </a:endParaRPr>
          </a:p>
          <a:p>
            <a:pPr marL="266700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r>
              <a:rPr lang="pt-PT" sz="1600" dirty="0">
                <a:solidFill>
                  <a:schemeClr val="tx1"/>
                </a:solidFill>
              </a:rPr>
              <a:t>      -Escolher o local onde pretende guardar</a:t>
            </a:r>
          </a:p>
          <a:p>
            <a:pPr marL="266700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r>
              <a:rPr lang="pt-PT" sz="1600" dirty="0">
                <a:solidFill>
                  <a:schemeClr val="tx1"/>
                </a:solidFill>
              </a:rPr>
              <a:t>       o documento: (Ex:  Ambiente de Trabalho).</a:t>
            </a:r>
          </a:p>
          <a:p>
            <a:pPr marL="447675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800" b="1" dirty="0">
              <a:solidFill>
                <a:schemeClr val="tx1"/>
              </a:solidFill>
            </a:endParaRPr>
          </a:p>
          <a:p>
            <a:pPr marL="266700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r>
              <a:rPr lang="pt-PT" sz="1600" dirty="0">
                <a:solidFill>
                  <a:schemeClr val="tx1"/>
                </a:solidFill>
              </a:rPr>
              <a:t>      -Posicionar o cursor na caixa de diálogo, </a:t>
            </a:r>
          </a:p>
          <a:p>
            <a:pPr marL="266700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r>
              <a:rPr lang="pt-PT" sz="1600" dirty="0">
                <a:solidFill>
                  <a:schemeClr val="tx1"/>
                </a:solidFill>
              </a:rPr>
              <a:t>       situada na parte inferior.</a:t>
            </a:r>
          </a:p>
          <a:p>
            <a:pPr marL="447675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r>
              <a:rPr lang="pt-PT" sz="600" dirty="0">
                <a:solidFill>
                  <a:schemeClr val="tx1"/>
                </a:solidFill>
              </a:rPr>
              <a:t>  </a:t>
            </a:r>
          </a:p>
          <a:p>
            <a:pPr marL="447675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600" dirty="0">
              <a:solidFill>
                <a:schemeClr val="tx1"/>
              </a:solidFill>
            </a:endParaRPr>
          </a:p>
          <a:p>
            <a:pPr marL="447675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r>
              <a:rPr lang="pt-PT" sz="1400" b="1" dirty="0">
                <a:solidFill>
                  <a:schemeClr val="tx1"/>
                </a:solidFill>
              </a:rPr>
              <a:t>      </a:t>
            </a:r>
            <a:r>
              <a:rPr lang="pt-PT" sz="1500" b="1" dirty="0">
                <a:solidFill>
                  <a:schemeClr val="tx1"/>
                </a:solidFill>
              </a:rPr>
              <a:t>Nome do ficheiro</a:t>
            </a:r>
            <a:r>
              <a:rPr lang="pt-PT" sz="1500" dirty="0">
                <a:solidFill>
                  <a:schemeClr val="tx1"/>
                </a:solidFill>
              </a:rPr>
              <a:t>:  Trabalho de Português</a:t>
            </a:r>
          </a:p>
          <a:p>
            <a:pPr marL="361950">
              <a:lnSpc>
                <a:spcPct val="150000"/>
              </a:lnSpc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r>
              <a:rPr lang="pt-PT" sz="1500" b="1" dirty="0">
                <a:solidFill>
                  <a:schemeClr val="tx1"/>
                </a:solidFill>
              </a:rPr>
              <a:t>       Guardar com o tipo:   </a:t>
            </a:r>
            <a:r>
              <a:rPr lang="pt-PT" sz="1500" dirty="0">
                <a:solidFill>
                  <a:schemeClr val="tx1"/>
                </a:solidFill>
              </a:rPr>
              <a:t>Selecionar a opção (Apresentação do PowerPoint 97/2003) </a:t>
            </a:r>
          </a:p>
          <a:p>
            <a:pPr marL="266700">
              <a:lnSpc>
                <a:spcPct val="150000"/>
              </a:lnSpc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1000" dirty="0">
              <a:solidFill>
                <a:schemeClr val="tx1"/>
              </a:solidFill>
            </a:endParaRPr>
          </a:p>
          <a:p>
            <a:pPr marL="266700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2000" dirty="0">
              <a:solidFill>
                <a:schemeClr val="tx1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2997520" y="2773673"/>
            <a:ext cx="5603043" cy="3402464"/>
            <a:chOff x="3045523" y="2762797"/>
            <a:chExt cx="5603043" cy="3402464"/>
          </a:xfrm>
        </p:grpSpPr>
        <p:grpSp>
          <p:nvGrpSpPr>
            <p:cNvPr id="7" name="Grupo 6"/>
            <p:cNvGrpSpPr/>
            <p:nvPr/>
          </p:nvGrpSpPr>
          <p:grpSpPr>
            <a:xfrm>
              <a:off x="3045523" y="2762797"/>
              <a:ext cx="5603043" cy="3402464"/>
              <a:chOff x="3029621" y="2723042"/>
              <a:chExt cx="5603043" cy="3402464"/>
            </a:xfrm>
          </p:grpSpPr>
          <p:pic>
            <p:nvPicPr>
              <p:cNvPr id="13" name="Imagem 12" descr="C:\Users\Fernanda Costa\Desktop\Dropbox\Screenshots\Screenshot 2020-04-22 17.38.08.png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4664" y="2927072"/>
                <a:ext cx="3048000" cy="273367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</p:pic>
          <p:sp>
            <p:nvSpPr>
              <p:cNvPr id="15" name="Seta para a direita 14"/>
              <p:cNvSpPr/>
              <p:nvPr/>
            </p:nvSpPr>
            <p:spPr>
              <a:xfrm rot="720000" flipV="1">
                <a:off x="3173497" y="2723042"/>
                <a:ext cx="2448000" cy="60635"/>
              </a:xfrm>
              <a:prstGeom prst="rightArrow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Seta para a direita 16"/>
              <p:cNvSpPr/>
              <p:nvPr/>
            </p:nvSpPr>
            <p:spPr>
              <a:xfrm rot="20160000">
                <a:off x="4767541" y="5309372"/>
                <a:ext cx="1872000" cy="72000"/>
              </a:xfrm>
              <a:prstGeom prst="rightArrow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Seta para a direita 17"/>
              <p:cNvSpPr/>
              <p:nvPr/>
            </p:nvSpPr>
            <p:spPr>
              <a:xfrm rot="18060000">
                <a:off x="5949589" y="5513506"/>
                <a:ext cx="1152000" cy="72000"/>
              </a:xfrm>
              <a:prstGeom prst="rightArrow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0" name="Seta para a direita 19"/>
              <p:cNvSpPr/>
              <p:nvPr/>
            </p:nvSpPr>
            <p:spPr>
              <a:xfrm rot="21240000">
                <a:off x="3029621" y="3866226"/>
                <a:ext cx="4356000" cy="72000"/>
              </a:xfrm>
              <a:prstGeom prst="rightArrow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21" name="Seta para a direita 20"/>
            <p:cNvSpPr/>
            <p:nvPr/>
          </p:nvSpPr>
          <p:spPr>
            <a:xfrm rot="720000" flipV="1">
              <a:off x="3866239" y="3205518"/>
              <a:ext cx="2736000" cy="60635"/>
            </a:xfrm>
            <a:prstGeom prst="rightArrow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3" name="Triângulo isósceles 22"/>
          <p:cNvSpPr/>
          <p:nvPr/>
        </p:nvSpPr>
        <p:spPr>
          <a:xfrm rot="10800000">
            <a:off x="2867930" y="4146483"/>
            <a:ext cx="106094" cy="65424"/>
          </a:xfrm>
          <a:prstGeom prst="triangle">
            <a:avLst/>
          </a:prstGeom>
          <a:gradFill rotWithShape="1">
            <a:gsLst>
              <a:gs pos="0">
                <a:sysClr val="windowText" lastClr="000000">
                  <a:tint val="92000"/>
                  <a:satMod val="170000"/>
                </a:sysClr>
              </a:gs>
              <a:gs pos="15000">
                <a:sysClr val="windowText" lastClr="000000">
                  <a:tint val="92000"/>
                  <a:shade val="99000"/>
                  <a:satMod val="170000"/>
                </a:sysClr>
              </a:gs>
              <a:gs pos="62000">
                <a:sysClr val="windowText" lastClr="000000">
                  <a:tint val="96000"/>
                  <a:shade val="80000"/>
                  <a:satMod val="170000"/>
                </a:sysClr>
              </a:gs>
              <a:gs pos="97000">
                <a:sysClr val="windowText" lastClr="000000">
                  <a:tint val="98000"/>
                  <a:shade val="63000"/>
                  <a:satMod val="170000"/>
                </a:sysClr>
              </a:gs>
              <a:gs pos="100000">
                <a:sysClr val="windowText" lastClr="000000">
                  <a:shade val="62000"/>
                  <a:satMod val="170000"/>
                </a:sys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ysClr val="windowText" lastClr="000000">
                <a:shade val="80000"/>
              </a:sysClr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39267" y="604967"/>
            <a:ext cx="954108" cy="5975183"/>
            <a:chOff x="39267" y="604967"/>
            <a:chExt cx="954108" cy="5975183"/>
          </a:xfrm>
        </p:grpSpPr>
        <p:pic>
          <p:nvPicPr>
            <p:cNvPr id="26" name="Picture 8"/>
            <p:cNvPicPr>
              <a:picLocks noChangeAspect="1"/>
            </p:cNvPicPr>
            <p:nvPr/>
          </p:nvPicPr>
          <p:blipFill rotWithShape="1">
            <a:blip r:embed="rId3"/>
            <a:srcRect l="12201" r="15180"/>
            <a:stretch/>
          </p:blipFill>
          <p:spPr>
            <a:xfrm>
              <a:off x="39267" y="5899585"/>
              <a:ext cx="836377" cy="680565"/>
            </a:xfrm>
            <a:prstGeom prst="rect">
              <a:avLst/>
            </a:prstGeom>
          </p:spPr>
        </p:pic>
        <p:sp>
          <p:nvSpPr>
            <p:cNvPr id="27" name="TextBox 4"/>
            <p:cNvSpPr txBox="1"/>
            <p:nvPr/>
          </p:nvSpPr>
          <p:spPr>
            <a:xfrm rot="16200000">
              <a:off x="-1879495" y="2523730"/>
              <a:ext cx="47916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/>
                <a:t>Bibl</a:t>
              </a:r>
              <a:r>
                <a:rPr lang="pt-PT" sz="2800" b="1" dirty="0" err="1"/>
                <a:t>iotecas</a:t>
              </a:r>
              <a:r>
                <a:rPr lang="pt-PT" sz="2800" b="1" dirty="0"/>
                <a:t> Escolares</a:t>
              </a:r>
            </a:p>
            <a:p>
              <a:pPr algn="ctr"/>
              <a:r>
                <a:rPr lang="pt-PT" sz="2800" b="1" dirty="0"/>
                <a:t>Como criar um PowerPoint</a:t>
              </a:r>
            </a:p>
          </p:txBody>
        </p:sp>
      </p:grpSp>
      <p:sp>
        <p:nvSpPr>
          <p:cNvPr id="38" name="Title 6"/>
          <p:cNvSpPr txBox="1">
            <a:spLocks/>
          </p:cNvSpPr>
          <p:nvPr/>
        </p:nvSpPr>
        <p:spPr>
          <a:xfrm>
            <a:off x="1086078" y="407732"/>
            <a:ext cx="7677565" cy="68585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pt-PT" sz="3600" dirty="0">
                <a:effectLst/>
              </a:rPr>
              <a:t/>
            </a:r>
            <a:br>
              <a:rPr lang="pt-PT" sz="3600" dirty="0">
                <a:effectLst/>
              </a:rPr>
            </a:br>
            <a:endParaRPr lang="en-US" sz="3600" b="1" dirty="0">
              <a:effectLst/>
            </a:endParaRPr>
          </a:p>
        </p:txBody>
      </p:sp>
      <p:sp>
        <p:nvSpPr>
          <p:cNvPr id="45" name="Seta para a direita 44"/>
          <p:cNvSpPr/>
          <p:nvPr/>
        </p:nvSpPr>
        <p:spPr>
          <a:xfrm rot="720000" flipV="1">
            <a:off x="3892228" y="3189558"/>
            <a:ext cx="2736000" cy="60635"/>
          </a:xfrm>
          <a:prstGeom prst="rightArrow">
            <a:avLst/>
          </a:prstGeom>
          <a:solidFill>
            <a:srgbClr val="FF0000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881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6"/>
          <p:cNvSpPr txBox="1">
            <a:spLocks/>
          </p:cNvSpPr>
          <p:nvPr/>
        </p:nvSpPr>
        <p:spPr>
          <a:xfrm>
            <a:off x="1161635" y="348616"/>
            <a:ext cx="7677565" cy="68585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pt-PT" sz="3600" dirty="0">
                <a:effectLst/>
              </a:rPr>
              <a:t/>
            </a:r>
            <a:br>
              <a:rPr lang="pt-PT" sz="3600" dirty="0">
                <a:effectLst/>
              </a:rPr>
            </a:br>
            <a:r>
              <a:rPr lang="pt-PT" sz="3600" dirty="0">
                <a:latin typeface="Abadi" panose="020B0604020104020204" pitchFamily="34" charset="0"/>
              </a:rPr>
              <a:t>Guardar o PowerPoint </a:t>
            </a:r>
            <a:endParaRPr lang="en-US" sz="360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41745" y="1295041"/>
            <a:ext cx="6983271" cy="5285109"/>
          </a:xfrm>
        </p:spPr>
        <p:txBody>
          <a:bodyPr>
            <a:noAutofit/>
          </a:bodyPr>
          <a:lstStyle/>
          <a:p>
            <a:pPr marL="1073150" indent="-1073150">
              <a:spcBef>
                <a:spcPts val="0"/>
              </a:spcBef>
              <a:buClrTx/>
              <a:buSzPct val="100000"/>
              <a:tabLst>
                <a:tab pos="985838" algn="l"/>
                <a:tab pos="7440613" algn="l"/>
              </a:tabLst>
            </a:pPr>
            <a:r>
              <a:rPr lang="pt-PT" sz="1600" b="1" dirty="0">
                <a:solidFill>
                  <a:schemeClr val="tx1"/>
                </a:solidFill>
              </a:rPr>
              <a:t>RESUMO</a:t>
            </a:r>
            <a:r>
              <a:rPr lang="pt-PT" sz="1600" dirty="0">
                <a:solidFill>
                  <a:schemeClr val="tx1"/>
                </a:solidFill>
              </a:rPr>
              <a:t>:   Trabalho guardado, no Ambiente de Trabalho, como Apresentação                    de PowerPoint 97/2003 e com o nome </a:t>
            </a:r>
            <a:r>
              <a:rPr lang="pt-PT" sz="1600" b="1" dirty="0">
                <a:solidFill>
                  <a:schemeClr val="tx1"/>
                </a:solidFill>
              </a:rPr>
              <a:t>Trabalho de Português</a:t>
            </a:r>
            <a:r>
              <a:rPr lang="pt-PT" sz="1600" dirty="0">
                <a:solidFill>
                  <a:schemeClr val="tx1"/>
                </a:solidFill>
              </a:rPr>
              <a:t>.</a:t>
            </a:r>
          </a:p>
          <a:p>
            <a:pPr marL="266700"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endParaRPr lang="pt-PT" sz="1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Tx/>
              <a:buSzPct val="100000"/>
              <a:tabLst>
                <a:tab pos="7440613" algn="l"/>
              </a:tabLst>
            </a:pPr>
            <a:r>
              <a:rPr lang="pt-PT" sz="1600" b="1" dirty="0">
                <a:solidFill>
                  <a:schemeClr val="tx1"/>
                </a:solidFill>
              </a:rPr>
              <a:t>Nota</a:t>
            </a:r>
            <a:r>
              <a:rPr lang="pt-PT" sz="1600" dirty="0">
                <a:solidFill>
                  <a:schemeClr val="tx1"/>
                </a:solidFill>
              </a:rPr>
              <a:t>:   Guardar um trabalho com “Gravar Como”,  permite atribuir outro nome ao trabalho e/ou mudar o local onde este se encontra gravado.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846799" y="1648497"/>
            <a:ext cx="6664577" cy="4322933"/>
            <a:chOff x="1846799" y="1648497"/>
            <a:chExt cx="6664577" cy="432293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5996" y="4063117"/>
              <a:ext cx="3365380" cy="1908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Imagem 11" descr="C:\Users\Fernanda Costa\Desktop\Dropbox\Screenshots\Screenshot 2020-04-23 10.46.29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799" y="2089414"/>
              <a:ext cx="3153618" cy="183057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sp>
          <p:nvSpPr>
            <p:cNvPr id="14" name="Seta para a direita 13"/>
            <p:cNvSpPr/>
            <p:nvPr/>
          </p:nvSpPr>
          <p:spPr>
            <a:xfrm rot="6945148">
              <a:off x="5503760" y="2890497"/>
              <a:ext cx="2556000" cy="72000"/>
            </a:xfrm>
            <a:prstGeom prst="rightArrow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39267" y="604967"/>
            <a:ext cx="954108" cy="5975183"/>
            <a:chOff x="39267" y="604967"/>
            <a:chExt cx="954108" cy="5975183"/>
          </a:xfrm>
        </p:grpSpPr>
        <p:pic>
          <p:nvPicPr>
            <p:cNvPr id="18" name="Picture 8"/>
            <p:cNvPicPr>
              <a:picLocks noChangeAspect="1"/>
            </p:cNvPicPr>
            <p:nvPr/>
          </p:nvPicPr>
          <p:blipFill rotWithShape="1">
            <a:blip r:embed="rId4"/>
            <a:srcRect l="12201" r="15180"/>
            <a:stretch/>
          </p:blipFill>
          <p:spPr>
            <a:xfrm>
              <a:off x="39267" y="5899585"/>
              <a:ext cx="836377" cy="680565"/>
            </a:xfrm>
            <a:prstGeom prst="rect">
              <a:avLst/>
            </a:prstGeom>
          </p:spPr>
        </p:pic>
        <p:sp>
          <p:nvSpPr>
            <p:cNvPr id="19" name="TextBox 4"/>
            <p:cNvSpPr txBox="1"/>
            <p:nvPr/>
          </p:nvSpPr>
          <p:spPr>
            <a:xfrm rot="16200000">
              <a:off x="-1879495" y="2523730"/>
              <a:ext cx="47916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/>
                <a:t>Bibl</a:t>
              </a:r>
              <a:r>
                <a:rPr lang="pt-PT" sz="2800" b="1" dirty="0" err="1"/>
                <a:t>iotecas</a:t>
              </a:r>
              <a:r>
                <a:rPr lang="pt-PT" sz="2800" b="1" dirty="0"/>
                <a:t> Escolares</a:t>
              </a:r>
            </a:p>
            <a:p>
              <a:pPr algn="ctr"/>
              <a:r>
                <a:rPr lang="pt-PT" sz="2800" b="1" dirty="0"/>
                <a:t>Como criar </a:t>
              </a:r>
              <a:r>
                <a:rPr lang="pt-PT" sz="2800" b="1"/>
                <a:t>um PowerPoint</a:t>
              </a:r>
              <a:endParaRPr lang="pt-PT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8610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745" y="3000783"/>
            <a:ext cx="6780017" cy="2349138"/>
          </a:xfrm>
        </p:spPr>
        <p:txBody>
          <a:bodyPr>
            <a:noAutofit/>
          </a:bodyPr>
          <a:lstStyle/>
          <a:p>
            <a:pPr marL="370332" indent="-342900">
              <a:lnSpc>
                <a:spcPct val="160000"/>
              </a:lnSpc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440613" algn="l"/>
              </a:tabLst>
            </a:pPr>
            <a:r>
              <a:rPr lang="pt-PT" sz="2200" dirty="0"/>
              <a:t>É um excelente suporte para uma exposição oral.</a:t>
            </a:r>
          </a:p>
          <a:p>
            <a:pPr marL="370332" indent="-342900">
              <a:lnSpc>
                <a:spcPct val="160000"/>
              </a:lnSpc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440613" algn="l"/>
              </a:tabLst>
            </a:pPr>
            <a:r>
              <a:rPr lang="pt-PT" sz="2200" dirty="0"/>
              <a:t>Deve ser apresentando de uma forma atrativa para manter a atenção do receptor. </a:t>
            </a:r>
          </a:p>
          <a:p>
            <a:pPr>
              <a:lnSpc>
                <a:spcPct val="160000"/>
              </a:lnSpc>
            </a:pPr>
            <a:endParaRPr lang="pt-PT" sz="24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r>
              <a:rPr lang="en-US" sz="3600" dirty="0"/>
              <a:t>O PowerPoint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11" y="560020"/>
            <a:ext cx="1961251" cy="196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39267" y="604967"/>
            <a:ext cx="954108" cy="5975183"/>
            <a:chOff x="39267" y="604967"/>
            <a:chExt cx="954108" cy="5975183"/>
          </a:xfrm>
        </p:grpSpPr>
        <p:pic>
          <p:nvPicPr>
            <p:cNvPr id="11" name="Picture 8"/>
            <p:cNvPicPr>
              <a:picLocks noChangeAspect="1"/>
            </p:cNvPicPr>
            <p:nvPr/>
          </p:nvPicPr>
          <p:blipFill rotWithShape="1">
            <a:blip r:embed="rId3"/>
            <a:srcRect l="12201" r="15180"/>
            <a:stretch/>
          </p:blipFill>
          <p:spPr>
            <a:xfrm>
              <a:off x="39267" y="5899585"/>
              <a:ext cx="836377" cy="680565"/>
            </a:xfrm>
            <a:prstGeom prst="rect">
              <a:avLst/>
            </a:prstGeom>
          </p:spPr>
        </p:pic>
        <p:sp>
          <p:nvSpPr>
            <p:cNvPr id="12" name="TextBox 4"/>
            <p:cNvSpPr txBox="1"/>
            <p:nvPr/>
          </p:nvSpPr>
          <p:spPr>
            <a:xfrm rot="16200000">
              <a:off x="-1879495" y="2523730"/>
              <a:ext cx="47916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/>
                <a:t>Bibl</a:t>
              </a:r>
              <a:r>
                <a:rPr lang="pt-PT" sz="2800" b="1" dirty="0" err="1"/>
                <a:t>iotecas</a:t>
              </a:r>
              <a:r>
                <a:rPr lang="pt-PT" sz="2800" b="1" dirty="0"/>
                <a:t> Escolares</a:t>
              </a:r>
            </a:p>
            <a:p>
              <a:pPr algn="ctr"/>
              <a:r>
                <a:rPr lang="pt-PT" sz="2800" b="1" dirty="0"/>
                <a:t>Como criar um PowerPoint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424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174444"/>
            <a:ext cx="7677565" cy="685855"/>
          </a:xfrm>
        </p:spPr>
        <p:txBody>
          <a:bodyPr>
            <a:noAutofit/>
          </a:bodyPr>
          <a:lstStyle/>
          <a:p>
            <a:r>
              <a:rPr lang="pt-PT" sz="3600" dirty="0"/>
              <a:t>Como abrir o PowerPoint</a:t>
            </a:r>
            <a:endParaRPr lang="en-US" sz="36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1221438" y="1117854"/>
            <a:ext cx="7488000" cy="5248141"/>
            <a:chOff x="1221438" y="1117854"/>
            <a:chExt cx="7488000" cy="5248141"/>
          </a:xfrm>
        </p:grpSpPr>
        <p:sp>
          <p:nvSpPr>
            <p:cNvPr id="10" name="Marcador de Posição de Conteúdo 2"/>
            <p:cNvSpPr txBox="1">
              <a:spLocks/>
            </p:cNvSpPr>
            <p:nvPr/>
          </p:nvSpPr>
          <p:spPr>
            <a:xfrm>
              <a:off x="1276922" y="1192116"/>
              <a:ext cx="7377032" cy="5173879"/>
            </a:xfrm>
            <a:prstGeom prst="rect">
              <a:avLst/>
            </a:prstGeom>
          </p:spPr>
          <p:txBody>
            <a:bodyPr tIns="0">
              <a:noAutofit/>
            </a:bodyPr>
            <a:lstStyle>
              <a:lvl1pPr marL="27432" indent="0" algn="l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/>
                <a:buNone/>
                <a:defRPr kumimoji="0" sz="2600" kern="1200">
                  <a:solidFill>
                    <a:schemeClr val="tx2">
                      <a:shade val="30000"/>
                      <a:satMod val="1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lnSpc>
                  <a:spcPct val="100000"/>
                </a:lnSpc>
                <a:spcBef>
                  <a:spcPts val="550"/>
                </a:spcBef>
                <a:buClr>
                  <a:schemeClr val="accent1"/>
                </a:buClr>
                <a:buFont typeface="Verdana"/>
                <a:buNone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2"/>
                </a:buClr>
                <a:buFont typeface="Wingdings 2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3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4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5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425450" indent="-342900" defTabSz="914400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t-PT" sz="2000" dirty="0"/>
                <a:t>Fazer um duplo clique no ícone         que se encontra na Barra de Ferramentas.</a:t>
              </a:r>
            </a:p>
            <a:p>
              <a:pPr marL="425450" indent="-342900" defTabSz="914400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t-PT" sz="2000" dirty="0"/>
                <a:t>Ou então,  no  Ambiente de Trabalho clicar no botão do lado direito do rato.   Aparecerá o seguinte menu:</a:t>
              </a:r>
            </a:p>
            <a:p>
              <a:pPr marL="425450" indent="-342900" defTabSz="91440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pt-PT" sz="2000" dirty="0"/>
            </a:p>
            <a:p>
              <a:pPr marL="425450" indent="-342900" defTabSz="91440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pt-PT" sz="2000" dirty="0"/>
            </a:p>
            <a:p>
              <a:pPr marL="425450" indent="-342900" defTabSz="91440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pt-PT" sz="2000" dirty="0"/>
            </a:p>
            <a:p>
              <a:pPr marL="425450" indent="-342900" defTabSz="91440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pt-PT" sz="2000" dirty="0"/>
            </a:p>
            <a:p>
              <a:pPr marL="425450" indent="-342900" defTabSz="91440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pt-PT" sz="2000" dirty="0"/>
            </a:p>
            <a:p>
              <a:pPr marL="425450" indent="-342900" defTabSz="91440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pt-PT" sz="2000" dirty="0"/>
            </a:p>
            <a:p>
              <a:pPr marL="425450" indent="-342900" defTabSz="91440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pt-PT" sz="2000" dirty="0"/>
            </a:p>
            <a:p>
              <a:pPr marL="425450" indent="-342900" defTabSz="91440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pt-PT" sz="2000" dirty="0"/>
            </a:p>
            <a:p>
              <a:pPr marL="425450" indent="-342900" defTabSz="91440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endParaRPr lang="pt-PT" sz="1000" dirty="0"/>
            </a:p>
            <a:p>
              <a:pPr marL="425450" indent="-342900" defTabSz="914400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t-PT" sz="2000" dirty="0"/>
                <a:t>Escolher a opção “Novo” e a seguir,  no submenu escolhe “Apresentação do Microsoft PowerPoint”.</a:t>
              </a:r>
            </a:p>
            <a:p>
              <a:pPr marL="82296" defTabSz="914400"/>
              <a:endParaRPr lang="pt-PT" sz="2400" dirty="0"/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1221438" y="1117854"/>
              <a:ext cx="7488000" cy="1717106"/>
              <a:chOff x="1221438" y="1117854"/>
              <a:chExt cx="7488000" cy="1717106"/>
            </a:xfrm>
          </p:grpSpPr>
          <p:pic>
            <p:nvPicPr>
              <p:cNvPr id="11" name="Picture 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1438" y="2475633"/>
                <a:ext cx="7488000" cy="35932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" name="Grupo 1"/>
              <p:cNvGrpSpPr/>
              <p:nvPr/>
            </p:nvGrpSpPr>
            <p:grpSpPr>
              <a:xfrm>
                <a:off x="2649691" y="1117854"/>
                <a:ext cx="2961522" cy="901367"/>
                <a:chOff x="2649691" y="1117854"/>
                <a:chExt cx="2961522" cy="901367"/>
              </a:xfrm>
            </p:grpSpPr>
            <p:pic>
              <p:nvPicPr>
                <p:cNvPr id="3074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4733" y="1117854"/>
                  <a:ext cx="476480" cy="5315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" name="Seta para a direita 13"/>
                <p:cNvSpPr/>
                <p:nvPr/>
              </p:nvSpPr>
              <p:spPr>
                <a:xfrm rot="9536881" flipV="1">
                  <a:off x="2649691" y="1939371"/>
                  <a:ext cx="2556000" cy="79850"/>
                </a:xfrm>
                <a:prstGeom prst="rightArrow">
                  <a:avLst/>
                </a:prstGeom>
                <a:solidFill>
                  <a:srgbClr val="FF0000"/>
                </a:solidFill>
                <a:ln w="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</p:grpSp>
        <p:grpSp>
          <p:nvGrpSpPr>
            <p:cNvPr id="4" name="Grupo 3"/>
            <p:cNvGrpSpPr/>
            <p:nvPr/>
          </p:nvGrpSpPr>
          <p:grpSpPr>
            <a:xfrm>
              <a:off x="2312243" y="3122177"/>
              <a:ext cx="5644980" cy="3126883"/>
              <a:chOff x="2312243" y="3122177"/>
              <a:chExt cx="5644980" cy="3126883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2243" y="3122177"/>
                <a:ext cx="5644980" cy="2649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Seta para a direita 18"/>
              <p:cNvSpPr/>
              <p:nvPr/>
            </p:nvSpPr>
            <p:spPr>
              <a:xfrm rot="17391206" flipV="1">
                <a:off x="4824375" y="5331060"/>
                <a:ext cx="1764000" cy="72000"/>
              </a:xfrm>
              <a:prstGeom prst="rightArrow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0" name="Seta para a direita 19"/>
              <p:cNvSpPr/>
              <p:nvPr/>
            </p:nvSpPr>
            <p:spPr>
              <a:xfrm rot="18752061" flipV="1">
                <a:off x="3542837" y="5361754"/>
                <a:ext cx="1296000" cy="72000"/>
              </a:xfrm>
              <a:prstGeom prst="rightArrow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grpSp>
        <p:nvGrpSpPr>
          <p:cNvPr id="21" name="Grupo 20"/>
          <p:cNvGrpSpPr/>
          <p:nvPr/>
        </p:nvGrpSpPr>
        <p:grpSpPr>
          <a:xfrm>
            <a:off x="22521" y="860299"/>
            <a:ext cx="954107" cy="5719851"/>
            <a:chOff x="22521" y="860299"/>
            <a:chExt cx="954107" cy="5719851"/>
          </a:xfrm>
        </p:grpSpPr>
        <p:pic>
          <p:nvPicPr>
            <p:cNvPr id="22" name="Picture 8"/>
            <p:cNvPicPr>
              <a:picLocks noChangeAspect="1"/>
            </p:cNvPicPr>
            <p:nvPr/>
          </p:nvPicPr>
          <p:blipFill rotWithShape="1">
            <a:blip r:embed="rId5"/>
            <a:srcRect l="12201" r="15180"/>
            <a:stretch/>
          </p:blipFill>
          <p:spPr>
            <a:xfrm>
              <a:off x="39267" y="5899585"/>
              <a:ext cx="836377" cy="680565"/>
            </a:xfrm>
            <a:prstGeom prst="rect">
              <a:avLst/>
            </a:prstGeom>
          </p:spPr>
        </p:pic>
        <p:sp>
          <p:nvSpPr>
            <p:cNvPr id="23" name="TextBox 4"/>
            <p:cNvSpPr txBox="1"/>
            <p:nvPr/>
          </p:nvSpPr>
          <p:spPr>
            <a:xfrm rot="16200000">
              <a:off x="-1896242" y="2779062"/>
              <a:ext cx="47916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/>
                <a:t>Bibl</a:t>
              </a:r>
              <a:r>
                <a:rPr lang="pt-PT" sz="2800" b="1" dirty="0" err="1"/>
                <a:t>iotecas</a:t>
              </a:r>
              <a:r>
                <a:rPr lang="pt-PT" sz="2800" b="1" dirty="0"/>
                <a:t> Escolares</a:t>
              </a:r>
            </a:p>
            <a:p>
              <a:pPr algn="ctr"/>
              <a:r>
                <a:rPr lang="pt-PT" sz="2800" b="1" dirty="0"/>
                <a:t>Como criar um PowerPoint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95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r>
              <a:rPr lang="pt-PT" sz="3600" dirty="0"/>
              <a:t>Como abrir o PowerPoint</a:t>
            </a:r>
            <a:endParaRPr lang="en-US" sz="3600" dirty="0"/>
          </a:p>
        </p:txBody>
      </p:sp>
      <p:grpSp>
        <p:nvGrpSpPr>
          <p:cNvPr id="16" name="Grupo 15"/>
          <p:cNvGrpSpPr/>
          <p:nvPr/>
        </p:nvGrpSpPr>
        <p:grpSpPr>
          <a:xfrm>
            <a:off x="1452152" y="1130776"/>
            <a:ext cx="6858002" cy="4985980"/>
            <a:chOff x="1452152" y="1130776"/>
            <a:chExt cx="6858002" cy="4988819"/>
          </a:xfrm>
        </p:grpSpPr>
        <p:sp>
          <p:nvSpPr>
            <p:cNvPr id="17" name="Rectângulo 16"/>
            <p:cNvSpPr/>
            <p:nvPr/>
          </p:nvSpPr>
          <p:spPr>
            <a:xfrm>
              <a:off x="1452152" y="1130776"/>
              <a:ext cx="6858002" cy="4988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PT" sz="2000" dirty="0"/>
                <a:t>Surge então, no Ambiente de Trabalho, um novo ícone que diz: “Apresentação do Microsoft PowerPoint”.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1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1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PT" sz="2000" dirty="0"/>
                <a:t>Fazer um duplo clique no ícone criado,  para abrir o mesmo.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007" y="2253819"/>
              <a:ext cx="6188611" cy="3169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Seta para a direita 18"/>
            <p:cNvSpPr/>
            <p:nvPr/>
          </p:nvSpPr>
          <p:spPr>
            <a:xfrm rot="2147325" flipV="1">
              <a:off x="3151228" y="5241829"/>
              <a:ext cx="1548000" cy="94746"/>
            </a:xfrm>
            <a:prstGeom prst="rightArrow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9267" y="604967"/>
            <a:ext cx="954108" cy="5975183"/>
            <a:chOff x="39267" y="604967"/>
            <a:chExt cx="954108" cy="5975183"/>
          </a:xfrm>
        </p:grpSpPr>
        <p:pic>
          <p:nvPicPr>
            <p:cNvPr id="11" name="Picture 8"/>
            <p:cNvPicPr>
              <a:picLocks noChangeAspect="1"/>
            </p:cNvPicPr>
            <p:nvPr/>
          </p:nvPicPr>
          <p:blipFill rotWithShape="1">
            <a:blip r:embed="rId3"/>
            <a:srcRect l="12201" r="15180"/>
            <a:stretch/>
          </p:blipFill>
          <p:spPr>
            <a:xfrm>
              <a:off x="39267" y="5899585"/>
              <a:ext cx="836377" cy="680565"/>
            </a:xfrm>
            <a:prstGeom prst="rect">
              <a:avLst/>
            </a:prstGeom>
          </p:spPr>
        </p:pic>
        <p:sp>
          <p:nvSpPr>
            <p:cNvPr id="12" name="TextBox 4"/>
            <p:cNvSpPr txBox="1"/>
            <p:nvPr/>
          </p:nvSpPr>
          <p:spPr>
            <a:xfrm rot="16200000">
              <a:off x="-1879495" y="2523730"/>
              <a:ext cx="47916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/>
                <a:t>Bibl</a:t>
              </a:r>
              <a:r>
                <a:rPr lang="pt-PT" sz="2800" b="1" dirty="0" err="1"/>
                <a:t>iotecas</a:t>
              </a:r>
              <a:r>
                <a:rPr lang="pt-PT" sz="2800" b="1" dirty="0"/>
                <a:t> Escolares</a:t>
              </a:r>
            </a:p>
            <a:p>
              <a:pPr algn="ctr"/>
              <a:r>
                <a:rPr lang="pt-PT" sz="2800" b="1" dirty="0"/>
                <a:t>Como criar um PowerPoint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768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r>
              <a:rPr lang="pt-PT" sz="3600" dirty="0"/>
              <a:t>Como abrir o PowerPoint</a:t>
            </a:r>
            <a:endParaRPr lang="en-US" sz="3600" dirty="0"/>
          </a:p>
        </p:txBody>
      </p:sp>
      <p:grpSp>
        <p:nvGrpSpPr>
          <p:cNvPr id="2" name="Grupo 1"/>
          <p:cNvGrpSpPr/>
          <p:nvPr/>
        </p:nvGrpSpPr>
        <p:grpSpPr>
          <a:xfrm>
            <a:off x="1467392" y="1130776"/>
            <a:ext cx="6768000" cy="5436000"/>
            <a:chOff x="1589312" y="1130776"/>
            <a:chExt cx="6858002" cy="5355312"/>
          </a:xfrm>
        </p:grpSpPr>
        <p:sp>
          <p:nvSpPr>
            <p:cNvPr id="17" name="Rectângulo 16"/>
            <p:cNvSpPr/>
            <p:nvPr/>
          </p:nvSpPr>
          <p:spPr>
            <a:xfrm>
              <a:off x="1589312" y="1130776"/>
              <a:ext cx="6858002" cy="5355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PT" sz="2000" dirty="0"/>
                <a:t>A</a:t>
              </a:r>
              <a:r>
                <a:rPr lang="pt-PT" sz="2200" dirty="0"/>
                <a:t> </a:t>
              </a:r>
              <a:r>
                <a:rPr lang="pt-PT" sz="2000" dirty="0"/>
                <a:t>apresentação do Microsoft PowerPoint,  aparece com o nome “Nova”. </a:t>
              </a:r>
            </a:p>
            <a:p>
              <a:endParaRPr lang="pt-PT" sz="2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PT" sz="2000" dirty="0"/>
                <a:t>O ecrã terá um aspeto semelhante ao seguinte: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PT" sz="2200" dirty="0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29"/>
            <a:stretch/>
          </p:blipFill>
          <p:spPr bwMode="auto">
            <a:xfrm>
              <a:off x="2191654" y="2995316"/>
              <a:ext cx="6241143" cy="3359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Seta para a direita 9"/>
            <p:cNvSpPr/>
            <p:nvPr/>
          </p:nvSpPr>
          <p:spPr>
            <a:xfrm rot="3642080">
              <a:off x="2985138" y="2469305"/>
              <a:ext cx="1063969" cy="72000"/>
            </a:xfrm>
            <a:prstGeom prst="rightArrow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9267" y="604967"/>
            <a:ext cx="954107" cy="5975183"/>
            <a:chOff x="39267" y="604967"/>
            <a:chExt cx="954107" cy="5975183"/>
          </a:xfrm>
        </p:grpSpPr>
        <p:pic>
          <p:nvPicPr>
            <p:cNvPr id="12" name="Picture 8"/>
            <p:cNvPicPr>
              <a:picLocks noChangeAspect="1"/>
            </p:cNvPicPr>
            <p:nvPr/>
          </p:nvPicPr>
          <p:blipFill rotWithShape="1">
            <a:blip r:embed="rId3"/>
            <a:srcRect l="12201" r="15180"/>
            <a:stretch/>
          </p:blipFill>
          <p:spPr>
            <a:xfrm>
              <a:off x="39267" y="5899585"/>
              <a:ext cx="836377" cy="680565"/>
            </a:xfrm>
            <a:prstGeom prst="rect">
              <a:avLst/>
            </a:prstGeom>
          </p:spPr>
        </p:pic>
        <p:sp>
          <p:nvSpPr>
            <p:cNvPr id="13" name="TextBox 4"/>
            <p:cNvSpPr txBox="1"/>
            <p:nvPr/>
          </p:nvSpPr>
          <p:spPr>
            <a:xfrm rot="16200000">
              <a:off x="-1879496" y="2523730"/>
              <a:ext cx="47916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/>
                <a:t>Bibl</a:t>
              </a:r>
              <a:r>
                <a:rPr lang="pt-PT" sz="2800" b="1" dirty="0" err="1"/>
                <a:t>iotecas</a:t>
              </a:r>
              <a:r>
                <a:rPr lang="pt-PT" sz="2800" b="1" dirty="0"/>
                <a:t> Escolares</a:t>
              </a:r>
            </a:p>
            <a:p>
              <a:pPr algn="ctr"/>
              <a:r>
                <a:rPr lang="pt-PT" sz="2800" b="1" dirty="0"/>
                <a:t>Como criar um PowerPoint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02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pPr lvl="0"/>
            <a:r>
              <a:rPr lang="pt-PT" sz="3600" dirty="0">
                <a:effectLst/>
              </a:rPr>
              <a:t/>
            </a:r>
            <a:br>
              <a:rPr lang="pt-PT" sz="3600" dirty="0">
                <a:effectLst/>
              </a:rPr>
            </a:br>
            <a:r>
              <a:rPr lang="pt-PT" sz="3600" dirty="0"/>
              <a:t>Apresentação da janela do PowerPoint</a:t>
            </a:r>
            <a:endParaRPr lang="en-US" sz="36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2810655" y="1922978"/>
            <a:ext cx="6028545" cy="4657172"/>
            <a:chOff x="2319017" y="1074450"/>
            <a:chExt cx="6389490" cy="521816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76"/>
            <a:stretch/>
          </p:blipFill>
          <p:spPr bwMode="auto">
            <a:xfrm>
              <a:off x="3094778" y="1557292"/>
              <a:ext cx="5613729" cy="439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hamada oval 12"/>
            <p:cNvSpPr/>
            <p:nvPr/>
          </p:nvSpPr>
          <p:spPr>
            <a:xfrm>
              <a:off x="7363427" y="1074450"/>
              <a:ext cx="381554" cy="299154"/>
            </a:xfrm>
            <a:prstGeom prst="wedgeEllipseCallout">
              <a:avLst>
                <a:gd name="adj1" fmla="val -44362"/>
                <a:gd name="adj2" fmla="val 152155"/>
              </a:avLst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Chamada oval 18"/>
            <p:cNvSpPr/>
            <p:nvPr/>
          </p:nvSpPr>
          <p:spPr>
            <a:xfrm>
              <a:off x="2378549" y="1615905"/>
              <a:ext cx="381554" cy="332393"/>
            </a:xfrm>
            <a:prstGeom prst="wedgeEllipseCallout">
              <a:avLst>
                <a:gd name="adj1" fmla="val 207153"/>
                <a:gd name="adj2" fmla="val -1390"/>
              </a:avLst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Chamada oval 19"/>
            <p:cNvSpPr/>
            <p:nvPr/>
          </p:nvSpPr>
          <p:spPr>
            <a:xfrm>
              <a:off x="2319017" y="2105745"/>
              <a:ext cx="381554" cy="332393"/>
            </a:xfrm>
            <a:prstGeom prst="wedgeEllipseCallout">
              <a:avLst>
                <a:gd name="adj1" fmla="val 161699"/>
                <a:gd name="adj2" fmla="val -22328"/>
              </a:avLst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" name="Chamada oval 20"/>
            <p:cNvSpPr/>
            <p:nvPr/>
          </p:nvSpPr>
          <p:spPr>
            <a:xfrm>
              <a:off x="2483268" y="2883677"/>
              <a:ext cx="381554" cy="332393"/>
            </a:xfrm>
            <a:prstGeom prst="wedgeEllipseCallout">
              <a:avLst>
                <a:gd name="adj1" fmla="val 146546"/>
                <a:gd name="adj2" fmla="val -11859"/>
              </a:avLst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2" name="Chamada oval 21"/>
            <p:cNvSpPr/>
            <p:nvPr/>
          </p:nvSpPr>
          <p:spPr>
            <a:xfrm>
              <a:off x="6787541" y="5960220"/>
              <a:ext cx="381554" cy="332393"/>
            </a:xfrm>
            <a:prstGeom prst="wedgeEllipseCallout">
              <a:avLst>
                <a:gd name="adj1" fmla="val 119274"/>
                <a:gd name="adj2" fmla="val -64204"/>
              </a:avLst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1085434" y="3376299"/>
            <a:ext cx="2587406" cy="2523286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pt-PT" sz="2000" b="1" dirty="0"/>
              <a:t>Legenda</a:t>
            </a:r>
            <a:r>
              <a:rPr lang="pt-PT" sz="2000" dirty="0"/>
              <a:t>:</a:t>
            </a:r>
          </a:p>
          <a:p>
            <a:pPr>
              <a:spcBef>
                <a:spcPts val="0"/>
              </a:spcBef>
            </a:pPr>
            <a:r>
              <a:rPr lang="pt-PT" sz="1800" dirty="0"/>
              <a:t>1.  Barra de título</a:t>
            </a:r>
          </a:p>
          <a:p>
            <a:pPr>
              <a:spcBef>
                <a:spcPts val="0"/>
              </a:spcBef>
            </a:pPr>
            <a:r>
              <a:rPr lang="pt-PT" sz="1800" dirty="0"/>
              <a:t>2.  Barra de menus</a:t>
            </a:r>
          </a:p>
          <a:p>
            <a:pPr>
              <a:spcBef>
                <a:spcPts val="0"/>
              </a:spcBef>
            </a:pPr>
            <a:r>
              <a:rPr lang="pt-PT" sz="1800" dirty="0"/>
              <a:t>3.  Barra de ferramentas</a:t>
            </a:r>
          </a:p>
          <a:p>
            <a:pPr marL="274638" indent="-274638">
              <a:spcBef>
                <a:spcPts val="0"/>
              </a:spcBef>
            </a:pPr>
            <a:r>
              <a:rPr lang="pt-PT" sz="1800" dirty="0"/>
              <a:t>4.  Guia de estrutura dos  diapositivos</a:t>
            </a:r>
          </a:p>
          <a:p>
            <a:pPr marL="274638" indent="-274638">
              <a:spcBef>
                <a:spcPts val="0"/>
              </a:spcBef>
            </a:pPr>
            <a:r>
              <a:rPr lang="pt-PT" sz="1800" dirty="0"/>
              <a:t>5.  Modo de exibição dos diapositivos</a:t>
            </a:r>
          </a:p>
          <a:p>
            <a:pPr>
              <a:spcBef>
                <a:spcPts val="0"/>
              </a:spcBef>
            </a:pPr>
            <a:r>
              <a:rPr lang="pt-PT" sz="1800" dirty="0"/>
              <a:t> </a:t>
            </a:r>
          </a:p>
          <a:p>
            <a:pPr marL="370332" indent="-342900">
              <a:spcBef>
                <a:spcPts val="0"/>
              </a:spcBef>
              <a:buAutoNum type="arabicPeriod"/>
            </a:pPr>
            <a:endParaRPr lang="pt-PT" sz="1800" dirty="0"/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328982" y="1246120"/>
            <a:ext cx="7146200" cy="687909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70332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2000" dirty="0"/>
              <a:t>A estrutura da janela do PowerPoint é semelhante à de outras aplicações do Windows,  com algumas opções de escolha para construir uma apresentação.</a:t>
            </a:r>
          </a:p>
          <a:p>
            <a:pPr marL="370332" indent="-342900">
              <a:buClrTx/>
              <a:buSzPct val="100000"/>
              <a:buFont typeface="Arial" panose="020B0604020202020204" pitchFamily="34" charset="0"/>
              <a:buChar char="•"/>
            </a:pPr>
            <a:endParaRPr lang="pt-PT" sz="2000" dirty="0"/>
          </a:p>
          <a:p>
            <a:r>
              <a:rPr lang="pt-PT" sz="2400" dirty="0"/>
              <a:t> </a:t>
            </a:r>
          </a:p>
          <a:p>
            <a:pPr defTabSz="914400">
              <a:lnSpc>
                <a:spcPct val="160000"/>
              </a:lnSpc>
            </a:pPr>
            <a:endParaRPr lang="pt-PT" sz="24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39267" y="604967"/>
            <a:ext cx="954108" cy="5975183"/>
            <a:chOff x="39267" y="604967"/>
            <a:chExt cx="954108" cy="5975183"/>
          </a:xfrm>
        </p:grpSpPr>
        <p:pic>
          <p:nvPicPr>
            <p:cNvPr id="15" name="Picture 8"/>
            <p:cNvPicPr>
              <a:picLocks noChangeAspect="1"/>
            </p:cNvPicPr>
            <p:nvPr/>
          </p:nvPicPr>
          <p:blipFill rotWithShape="1">
            <a:blip r:embed="rId3"/>
            <a:srcRect l="12201" r="15180"/>
            <a:stretch/>
          </p:blipFill>
          <p:spPr>
            <a:xfrm>
              <a:off x="39267" y="5899585"/>
              <a:ext cx="836377" cy="680565"/>
            </a:xfrm>
            <a:prstGeom prst="rect">
              <a:avLst/>
            </a:prstGeom>
          </p:spPr>
        </p:pic>
        <p:sp>
          <p:nvSpPr>
            <p:cNvPr id="16" name="TextBox 4"/>
            <p:cNvSpPr txBox="1"/>
            <p:nvPr/>
          </p:nvSpPr>
          <p:spPr>
            <a:xfrm rot="16200000">
              <a:off x="-1879495" y="2523730"/>
              <a:ext cx="47916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/>
                <a:t>Bibl</a:t>
              </a:r>
              <a:r>
                <a:rPr lang="pt-PT" sz="2800" b="1" dirty="0" err="1"/>
                <a:t>iotecas</a:t>
              </a:r>
              <a:r>
                <a:rPr lang="pt-PT" sz="2800" b="1" dirty="0"/>
                <a:t> Escolares</a:t>
              </a:r>
            </a:p>
            <a:p>
              <a:pPr algn="ctr"/>
              <a:r>
                <a:rPr lang="pt-PT" sz="2800" b="1" dirty="0"/>
                <a:t>Como criar um PowerPoint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64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pPr lvl="0"/>
            <a:r>
              <a:rPr lang="pt-PT" sz="3600" dirty="0">
                <a:effectLst/>
              </a:rPr>
              <a:t/>
            </a:r>
            <a:br>
              <a:rPr lang="pt-PT" sz="3600" dirty="0">
                <a:effectLst/>
              </a:rPr>
            </a:br>
            <a:r>
              <a:rPr lang="pt-PT" sz="3600" dirty="0"/>
              <a:t>Criar uma apresentação no PowerPoint</a:t>
            </a:r>
            <a:endParaRPr lang="en-US" sz="3600" dirty="0"/>
          </a:p>
        </p:txBody>
      </p:sp>
      <p:sp>
        <p:nvSpPr>
          <p:cNvPr id="2" name="Rectângulo 1"/>
          <p:cNvSpPr/>
          <p:nvPr/>
        </p:nvSpPr>
        <p:spPr>
          <a:xfrm>
            <a:off x="1523998" y="1457519"/>
            <a:ext cx="7121237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200" dirty="0"/>
              <a:t>Criar uma apresentação implica: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200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pt-PT" sz="2000" dirty="0"/>
              <a:t>escolher um modelo em “Novo Diapositivo”,  de acordo com o esquema/layout apresentado.  O esquema escolhido pode ser alterado em qualquer momento.</a:t>
            </a:r>
          </a:p>
          <a:p>
            <a:pPr marL="457200" lvl="2"/>
            <a:endParaRPr lang="pt-PT" sz="2000" dirty="0"/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dirty="0"/>
              <a:t>modificar o aspeto/design do diapositivo:  alterando o esquema de cores e/ou aplicando diferentes modelos de estrutura, caso se pretenda.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PT" sz="2000" dirty="0"/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dirty="0"/>
              <a:t>adicionar novos diapositivos e conteúdos.</a:t>
            </a:r>
          </a:p>
          <a:p>
            <a:pPr lvl="1">
              <a:spcBef>
                <a:spcPts val="600"/>
              </a:spcBef>
            </a:pPr>
            <a:endParaRPr lang="pt-PT" sz="2000" dirty="0"/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2000" dirty="0"/>
              <a:t>criar efeitos na transição dos diapositivos.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PT" sz="2000" dirty="0"/>
          </a:p>
          <a:p>
            <a:pPr lvl="1">
              <a:spcBef>
                <a:spcPts val="600"/>
              </a:spcBef>
            </a:pPr>
            <a:endParaRPr lang="pt-PT" sz="2000" dirty="0"/>
          </a:p>
        </p:txBody>
      </p:sp>
      <p:grpSp>
        <p:nvGrpSpPr>
          <p:cNvPr id="6" name="Grupo 5"/>
          <p:cNvGrpSpPr/>
          <p:nvPr/>
        </p:nvGrpSpPr>
        <p:grpSpPr>
          <a:xfrm>
            <a:off x="39267" y="604967"/>
            <a:ext cx="954108" cy="5975183"/>
            <a:chOff x="39267" y="604967"/>
            <a:chExt cx="954108" cy="597518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 rotWithShape="1">
            <a:blip r:embed="rId2"/>
            <a:srcRect l="12201" r="15180"/>
            <a:stretch/>
          </p:blipFill>
          <p:spPr>
            <a:xfrm>
              <a:off x="39267" y="5899585"/>
              <a:ext cx="836377" cy="680565"/>
            </a:xfrm>
            <a:prstGeom prst="rect">
              <a:avLst/>
            </a:prstGeom>
          </p:spPr>
        </p:pic>
        <p:sp>
          <p:nvSpPr>
            <p:cNvPr id="10" name="TextBox 4"/>
            <p:cNvSpPr txBox="1"/>
            <p:nvPr/>
          </p:nvSpPr>
          <p:spPr>
            <a:xfrm rot="16200000">
              <a:off x="-1879495" y="2523730"/>
              <a:ext cx="47916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/>
                <a:t>Bibl</a:t>
              </a:r>
              <a:r>
                <a:rPr lang="pt-PT" sz="2800" b="1" dirty="0" err="1"/>
                <a:t>iotecas</a:t>
              </a:r>
              <a:r>
                <a:rPr lang="pt-PT" sz="2800" b="1" dirty="0"/>
                <a:t> Escolares</a:t>
              </a:r>
            </a:p>
            <a:p>
              <a:pPr algn="ctr"/>
              <a:r>
                <a:rPr lang="pt-PT" sz="2800" b="1" dirty="0"/>
                <a:t>Como criar um PowerPoint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76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pPr lvl="0"/>
            <a:r>
              <a:rPr lang="pt-PT" sz="3600" dirty="0">
                <a:effectLst/>
              </a:rPr>
              <a:t/>
            </a:r>
            <a:br>
              <a:rPr lang="pt-PT" sz="3600" dirty="0">
                <a:effectLst/>
              </a:rPr>
            </a:br>
            <a:r>
              <a:rPr lang="pt-PT" sz="3600" dirty="0"/>
              <a:t>Escolher um modelo </a:t>
            </a:r>
            <a:endParaRPr lang="en-US" sz="3600" dirty="0"/>
          </a:p>
        </p:txBody>
      </p:sp>
      <p:grpSp>
        <p:nvGrpSpPr>
          <p:cNvPr id="24" name="Grupo 23"/>
          <p:cNvGrpSpPr/>
          <p:nvPr/>
        </p:nvGrpSpPr>
        <p:grpSpPr>
          <a:xfrm>
            <a:off x="1458661" y="1197925"/>
            <a:ext cx="7128000" cy="5355312"/>
            <a:chOff x="1458661" y="1197925"/>
            <a:chExt cx="7128000" cy="5355312"/>
          </a:xfrm>
        </p:grpSpPr>
        <p:grpSp>
          <p:nvGrpSpPr>
            <p:cNvPr id="8" name="Grupo 7"/>
            <p:cNvGrpSpPr/>
            <p:nvPr/>
          </p:nvGrpSpPr>
          <p:grpSpPr>
            <a:xfrm>
              <a:off x="1477375" y="1197925"/>
              <a:ext cx="6882778" cy="5355312"/>
              <a:chOff x="1448790" y="1318813"/>
              <a:chExt cx="7006442" cy="5893637"/>
            </a:xfrm>
          </p:grpSpPr>
          <p:sp>
            <p:nvSpPr>
              <p:cNvPr id="2" name="Rectângulo 1"/>
              <p:cNvSpPr/>
              <p:nvPr/>
            </p:nvSpPr>
            <p:spPr>
              <a:xfrm>
                <a:off x="1448790" y="1318813"/>
                <a:ext cx="7006442" cy="5893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200" dirty="0"/>
                  <a:t>O PowerPoint apresenta diferentes esquemas/layouts</a:t>
                </a:r>
                <a:r>
                  <a:rPr lang="pt-PT" sz="2000" dirty="0"/>
                  <a:t>.</a:t>
                </a:r>
              </a:p>
              <a:p>
                <a:pPr algn="just"/>
                <a:endParaRPr lang="pt-PT" sz="2000" dirty="0"/>
              </a:p>
              <a:p>
                <a:pPr algn="just"/>
                <a:r>
                  <a:rPr lang="pt-PT" sz="2000" dirty="0"/>
                  <a:t>Para visualizar diferentes esquemas: </a:t>
                </a:r>
              </a:p>
              <a:p>
                <a:pPr algn="just"/>
                <a:endParaRPr lang="pt-PT" sz="1600" dirty="0"/>
              </a:p>
              <a:p>
                <a:pPr marL="273050" indent="-273050">
                  <a:buFont typeface="Arial" panose="020B0604020202020204" pitchFamily="34" charset="0"/>
                  <a:buChar char="•"/>
                </a:pPr>
                <a:r>
                  <a:rPr lang="pt-PT" dirty="0"/>
                  <a:t>Clicar no símbolo     na parte inferior de Novo Diapositivo ou em Esquema, que se encontram na Barra de Ferramentas.</a:t>
                </a:r>
              </a:p>
              <a:p>
                <a:endParaRPr lang="pt-PT" sz="1200" dirty="0"/>
              </a:p>
              <a:p>
                <a:pPr marL="273050" indent="-273050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73050" indent="-273050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73050" indent="-273050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73050" indent="-273050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73050" indent="-273050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73050" indent="-273050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73050" indent="-273050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73050" indent="-273050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pPr marL="273050" indent="-273050">
                  <a:buFont typeface="Arial" panose="020B0604020202020204" pitchFamily="34" charset="0"/>
                  <a:buChar char="•"/>
                </a:pPr>
                <a:endParaRPr lang="pt-PT" dirty="0"/>
              </a:p>
              <a:p>
                <a:endParaRPr lang="pt-PT" sz="1200" dirty="0"/>
              </a:p>
              <a:p>
                <a:r>
                  <a:rPr lang="pt-PT" dirty="0"/>
                  <a:t>Ao abrir “Novo Diapositivo”,  aparecem outras opções.  Este assunto será abordado num próximo diapositivo.</a:t>
                </a:r>
              </a:p>
            </p:txBody>
          </p:sp>
          <p:sp>
            <p:nvSpPr>
              <p:cNvPr id="12" name="Triângulo isósceles 11"/>
              <p:cNvSpPr/>
              <p:nvPr/>
            </p:nvSpPr>
            <p:spPr>
              <a:xfrm rot="10800000">
                <a:off x="3553993" y="2811874"/>
                <a:ext cx="108000" cy="72001"/>
              </a:xfrm>
              <a:prstGeom prst="triangle">
                <a:avLst/>
              </a:prstGeom>
              <a:gradFill rotWithShape="1">
                <a:gsLst>
                  <a:gs pos="0">
                    <a:sysClr val="windowText" lastClr="000000">
                      <a:tint val="92000"/>
                      <a:satMod val="170000"/>
                    </a:sysClr>
                  </a:gs>
                  <a:gs pos="15000">
                    <a:sysClr val="windowText" lastClr="000000">
                      <a:tint val="92000"/>
                      <a:shade val="99000"/>
                      <a:satMod val="170000"/>
                    </a:sysClr>
                  </a:gs>
                  <a:gs pos="62000">
                    <a:sysClr val="windowText" lastClr="000000">
                      <a:tint val="96000"/>
                      <a:shade val="80000"/>
                      <a:satMod val="170000"/>
                    </a:sysClr>
                  </a:gs>
                  <a:gs pos="97000">
                    <a:sysClr val="windowText" lastClr="000000">
                      <a:tint val="98000"/>
                      <a:shade val="63000"/>
                      <a:satMod val="170000"/>
                    </a:sysClr>
                  </a:gs>
                  <a:gs pos="100000">
                    <a:sysClr val="windowText" lastClr="000000">
                      <a:shade val="62000"/>
                      <a:satMod val="170000"/>
                    </a:sys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ysClr val="windowText" lastClr="000000">
                    <a:shade val="80000"/>
                  </a:sysClr>
                </a:contourClr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1458661" y="3074774"/>
              <a:ext cx="7128000" cy="2340372"/>
              <a:chOff x="1448790" y="3295321"/>
              <a:chExt cx="7256070" cy="2779051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1448790" y="3377530"/>
                <a:ext cx="3503221" cy="2687329"/>
                <a:chOff x="1448790" y="3341850"/>
                <a:chExt cx="3648649" cy="2796228"/>
              </a:xfrm>
            </p:grpSpPr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8790" y="3624578"/>
                  <a:ext cx="3648649" cy="25135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14" name="Seta para a direita 13"/>
                <p:cNvSpPr/>
                <p:nvPr/>
              </p:nvSpPr>
              <p:spPr>
                <a:xfrm rot="8820000" flipV="1">
                  <a:off x="1864427" y="3341850"/>
                  <a:ext cx="1908406" cy="72000"/>
                </a:xfrm>
                <a:prstGeom prst="rightArrow">
                  <a:avLst/>
                </a:prstGeom>
                <a:solidFill>
                  <a:srgbClr val="FF0000"/>
                </a:solidFill>
                <a:ln w="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15" name="Grupo 14"/>
              <p:cNvGrpSpPr/>
              <p:nvPr/>
            </p:nvGrpSpPr>
            <p:grpSpPr>
              <a:xfrm>
                <a:off x="3568940" y="3295321"/>
                <a:ext cx="5135920" cy="2779051"/>
                <a:chOff x="3568940" y="3295321"/>
                <a:chExt cx="5135920" cy="2779051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1639" y="3649242"/>
                  <a:ext cx="3503221" cy="2425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" name="Seta para a direita 18"/>
                <p:cNvSpPr/>
                <p:nvPr/>
              </p:nvSpPr>
              <p:spPr>
                <a:xfrm rot="1330515" flipV="1">
                  <a:off x="3568940" y="3295321"/>
                  <a:ext cx="2418690" cy="72000"/>
                </a:xfrm>
                <a:prstGeom prst="rightArrow">
                  <a:avLst/>
                </a:prstGeom>
                <a:solidFill>
                  <a:srgbClr val="FF0000"/>
                </a:solidFill>
                <a:ln w="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</p:grpSp>
      </p:grpSp>
      <p:sp>
        <p:nvSpPr>
          <p:cNvPr id="22" name="Chamada com Linha 3 21"/>
          <p:cNvSpPr/>
          <p:nvPr/>
        </p:nvSpPr>
        <p:spPr>
          <a:xfrm flipH="1">
            <a:off x="1710044" y="4595752"/>
            <a:ext cx="1044000" cy="2880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436179"/>
              <a:gd name="adj8" fmla="val -339750"/>
            </a:avLst>
          </a:prstGeom>
          <a:noFill/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8" name="Grupo 27"/>
          <p:cNvGrpSpPr/>
          <p:nvPr/>
        </p:nvGrpSpPr>
        <p:grpSpPr>
          <a:xfrm>
            <a:off x="39267" y="604967"/>
            <a:ext cx="954108" cy="5975183"/>
            <a:chOff x="39267" y="604967"/>
            <a:chExt cx="954108" cy="5975183"/>
          </a:xfrm>
        </p:grpSpPr>
        <p:pic>
          <p:nvPicPr>
            <p:cNvPr id="29" name="Picture 8"/>
            <p:cNvPicPr>
              <a:picLocks noChangeAspect="1"/>
            </p:cNvPicPr>
            <p:nvPr/>
          </p:nvPicPr>
          <p:blipFill rotWithShape="1">
            <a:blip r:embed="rId4"/>
            <a:srcRect l="12201" r="15180"/>
            <a:stretch/>
          </p:blipFill>
          <p:spPr>
            <a:xfrm>
              <a:off x="39267" y="5899585"/>
              <a:ext cx="836377" cy="680565"/>
            </a:xfrm>
            <a:prstGeom prst="rect">
              <a:avLst/>
            </a:prstGeom>
          </p:spPr>
        </p:pic>
        <p:sp>
          <p:nvSpPr>
            <p:cNvPr id="30" name="TextBox 4"/>
            <p:cNvSpPr txBox="1"/>
            <p:nvPr/>
          </p:nvSpPr>
          <p:spPr>
            <a:xfrm rot="16200000">
              <a:off x="-1879495" y="2523730"/>
              <a:ext cx="47916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/>
                <a:t>Bibl</a:t>
              </a:r>
              <a:r>
                <a:rPr lang="pt-PT" sz="2800" b="1" dirty="0" err="1"/>
                <a:t>iotecas</a:t>
              </a:r>
              <a:r>
                <a:rPr lang="pt-PT" sz="2800" b="1" dirty="0"/>
                <a:t> Escolares</a:t>
              </a:r>
            </a:p>
            <a:p>
              <a:pPr algn="ctr"/>
              <a:r>
                <a:rPr lang="pt-PT" sz="2800" b="1" dirty="0"/>
                <a:t>Como criar um PowerPoint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482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pPr lvl="0"/>
            <a:r>
              <a:rPr lang="pt-PT" sz="3600" dirty="0">
                <a:effectLst/>
              </a:rPr>
              <a:t/>
            </a:r>
            <a:br>
              <a:rPr lang="pt-PT" sz="3600" dirty="0">
                <a:effectLst/>
              </a:rPr>
            </a:br>
            <a:r>
              <a:rPr lang="pt-PT" sz="3600" dirty="0"/>
              <a:t>Escolher um modelo </a:t>
            </a:r>
            <a:endParaRPr lang="en-US" sz="3600" dirty="0"/>
          </a:p>
        </p:txBody>
      </p:sp>
      <p:grpSp>
        <p:nvGrpSpPr>
          <p:cNvPr id="10" name="Grupo 9"/>
          <p:cNvGrpSpPr/>
          <p:nvPr/>
        </p:nvGrpSpPr>
        <p:grpSpPr>
          <a:xfrm>
            <a:off x="1477375" y="1186050"/>
            <a:ext cx="6961775" cy="5416868"/>
            <a:chOff x="1477375" y="1186050"/>
            <a:chExt cx="6961775" cy="5416868"/>
          </a:xfrm>
        </p:grpSpPr>
        <p:sp>
          <p:nvSpPr>
            <p:cNvPr id="2" name="Rectângulo 1"/>
            <p:cNvSpPr/>
            <p:nvPr/>
          </p:nvSpPr>
          <p:spPr>
            <a:xfrm>
              <a:off x="1477375" y="1186050"/>
              <a:ext cx="6885575" cy="5416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PT" sz="2000" dirty="0"/>
                <a:t>Eis alguns exemplos de esquemas predefinidos:</a:t>
              </a:r>
            </a:p>
            <a:p>
              <a:pPr algn="just"/>
              <a:endParaRPr lang="pt-PT" sz="2200" dirty="0"/>
            </a:p>
            <a:p>
              <a:pPr algn="just"/>
              <a:endParaRPr lang="pt-PT" sz="2200" dirty="0"/>
            </a:p>
            <a:p>
              <a:pPr algn="just"/>
              <a:endParaRPr lang="pt-PT" sz="2000" dirty="0"/>
            </a:p>
            <a:p>
              <a:pPr algn="just"/>
              <a:endParaRPr lang="pt-PT" sz="2000" dirty="0"/>
            </a:p>
            <a:p>
              <a:endParaRPr lang="pt-PT" sz="1200" dirty="0"/>
            </a:p>
            <a:p>
              <a:pPr marL="273050" indent="-273050">
                <a:buFont typeface="Arial" panose="020B0604020202020204" pitchFamily="34" charset="0"/>
                <a:buChar char="•"/>
              </a:pPr>
              <a:endParaRPr lang="pt-PT" dirty="0"/>
            </a:p>
            <a:p>
              <a:pPr marL="273050" indent="-273050">
                <a:buFont typeface="Arial" panose="020B0604020202020204" pitchFamily="34" charset="0"/>
                <a:buChar char="•"/>
              </a:pPr>
              <a:endParaRPr lang="pt-PT" dirty="0"/>
            </a:p>
            <a:p>
              <a:pPr marL="273050" indent="-273050">
                <a:buFont typeface="Arial" panose="020B0604020202020204" pitchFamily="34" charset="0"/>
                <a:buChar char="•"/>
              </a:pPr>
              <a:endParaRPr lang="pt-PT" dirty="0"/>
            </a:p>
            <a:p>
              <a:pPr marL="273050" indent="-273050">
                <a:buFont typeface="Arial" panose="020B0604020202020204" pitchFamily="34" charset="0"/>
                <a:buChar char="•"/>
              </a:pPr>
              <a:endParaRPr lang="pt-PT" dirty="0"/>
            </a:p>
            <a:p>
              <a:pPr marL="273050" indent="-273050">
                <a:buFont typeface="Arial" panose="020B0604020202020204" pitchFamily="34" charset="0"/>
                <a:buChar char="•"/>
              </a:pPr>
              <a:endParaRPr lang="pt-PT" dirty="0"/>
            </a:p>
            <a:p>
              <a:pPr marL="273050" indent="-273050">
                <a:buFont typeface="Arial" panose="020B0604020202020204" pitchFamily="34" charset="0"/>
                <a:buChar char="•"/>
              </a:pPr>
              <a:endParaRPr lang="pt-PT" dirty="0"/>
            </a:p>
            <a:p>
              <a:pPr marL="273050" indent="-273050">
                <a:buFont typeface="Arial" panose="020B0604020202020204" pitchFamily="34" charset="0"/>
                <a:buChar char="•"/>
              </a:pPr>
              <a:endParaRPr lang="pt-PT" dirty="0"/>
            </a:p>
            <a:p>
              <a:pPr marL="273050" indent="-273050">
                <a:buFont typeface="Arial" panose="020B0604020202020204" pitchFamily="34" charset="0"/>
                <a:buChar char="•"/>
              </a:pPr>
              <a:endParaRPr lang="pt-PT" dirty="0"/>
            </a:p>
            <a:p>
              <a:endParaRPr lang="pt-PT" sz="1000" dirty="0"/>
            </a:p>
            <a:p>
              <a:endParaRPr lang="pt-PT" sz="1000" dirty="0"/>
            </a:p>
            <a:p>
              <a:endParaRPr lang="pt-PT" sz="1000" dirty="0"/>
            </a:p>
            <a:p>
              <a:endParaRPr lang="pt-PT" sz="1000" dirty="0"/>
            </a:p>
            <a:p>
              <a:endParaRPr lang="pt-PT" sz="1000" dirty="0"/>
            </a:p>
            <a:p>
              <a:r>
                <a:rPr lang="pt-PT" b="1" u="sng" dirty="0"/>
                <a:t>Atenção</a:t>
              </a:r>
              <a:r>
                <a:rPr lang="pt-PT" dirty="0"/>
                <a:t>:   Abrir a Barra de Menus - “Inserir” permite incluir e/ou substituir os objetos definidos.</a:t>
              </a: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1585012" y="1896426"/>
              <a:ext cx="6854138" cy="4399246"/>
              <a:chOff x="1585012" y="1896426"/>
              <a:chExt cx="6854138" cy="4399246"/>
            </a:xfrm>
          </p:grpSpPr>
          <p:grpSp>
            <p:nvGrpSpPr>
              <p:cNvPr id="4" name="Grupo 3"/>
              <p:cNvGrpSpPr/>
              <p:nvPr/>
            </p:nvGrpSpPr>
            <p:grpSpPr>
              <a:xfrm>
                <a:off x="1585012" y="1896426"/>
                <a:ext cx="6854138" cy="3704273"/>
                <a:chOff x="1585012" y="1754517"/>
                <a:chExt cx="6694215" cy="3542870"/>
              </a:xfrm>
            </p:grpSpPr>
            <p:pic>
              <p:nvPicPr>
                <p:cNvPr id="17" name="Imagem 16" descr="C:\Users\Fernanda Costa\Desktop\Dropbox\Screenshots\Screenshot 2020-04-20 21.02.53.png"/>
                <p:cNvPicPr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5012" y="1754518"/>
                  <a:ext cx="3060000" cy="1620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</p:pic>
            <p:pic>
              <p:nvPicPr>
                <p:cNvPr id="3074" name="Picture 2" descr="Screenshot 2020-04-20 21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5012" y="3667862"/>
                  <a:ext cx="3060000" cy="1620000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Imagem 17" descr="C:\Users\Fernanda Costa\Desktop\Dropbox\Screenshots\Screenshot 2020-04-20 21.03.06.png"/>
                <p:cNvPicPr/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9227" y="1754517"/>
                  <a:ext cx="3060000" cy="1620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</p:pic>
            <p:pic>
              <p:nvPicPr>
                <p:cNvPr id="20" name="Imagem 19" descr="C:\Users\Fernanda Costa\AppData\Local\Temp\Dropbox-JtLTMQ\c901ffc57b274f2c4eb9ce75b7284694.png"/>
                <p:cNvPicPr/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9227" y="3677387"/>
                  <a:ext cx="3060000" cy="1620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</p:pic>
          </p:grpSp>
          <p:sp>
            <p:nvSpPr>
              <p:cNvPr id="21" name="Seta para a direita 20"/>
              <p:cNvSpPr/>
              <p:nvPr/>
            </p:nvSpPr>
            <p:spPr>
              <a:xfrm rot="16636918" flipV="1">
                <a:off x="2366645" y="5355839"/>
                <a:ext cx="1800000" cy="79665"/>
              </a:xfrm>
              <a:prstGeom prst="rightArrow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" name="Seta para a direita 22"/>
              <p:cNvSpPr/>
              <p:nvPr/>
            </p:nvSpPr>
            <p:spPr>
              <a:xfrm rot="20122126" flipV="1">
                <a:off x="3190524" y="5506952"/>
                <a:ext cx="3492000" cy="79665"/>
              </a:xfrm>
              <a:prstGeom prst="rightArrow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grpSp>
        <p:nvGrpSpPr>
          <p:cNvPr id="26" name="Grupo 25"/>
          <p:cNvGrpSpPr/>
          <p:nvPr/>
        </p:nvGrpSpPr>
        <p:grpSpPr>
          <a:xfrm>
            <a:off x="39267" y="604967"/>
            <a:ext cx="954108" cy="5975183"/>
            <a:chOff x="39267" y="604967"/>
            <a:chExt cx="954108" cy="5975183"/>
          </a:xfrm>
        </p:grpSpPr>
        <p:pic>
          <p:nvPicPr>
            <p:cNvPr id="27" name="Picture 8"/>
            <p:cNvPicPr>
              <a:picLocks noChangeAspect="1"/>
            </p:cNvPicPr>
            <p:nvPr/>
          </p:nvPicPr>
          <p:blipFill rotWithShape="1">
            <a:blip r:embed="rId6"/>
            <a:srcRect l="12201" r="15180"/>
            <a:stretch/>
          </p:blipFill>
          <p:spPr>
            <a:xfrm>
              <a:off x="39267" y="5899585"/>
              <a:ext cx="836377" cy="680565"/>
            </a:xfrm>
            <a:prstGeom prst="rect">
              <a:avLst/>
            </a:prstGeom>
          </p:spPr>
        </p:pic>
        <p:sp>
          <p:nvSpPr>
            <p:cNvPr id="28" name="TextBox 4"/>
            <p:cNvSpPr txBox="1"/>
            <p:nvPr/>
          </p:nvSpPr>
          <p:spPr>
            <a:xfrm rot="16200000">
              <a:off x="-1879495" y="2523730"/>
              <a:ext cx="47916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/>
                <a:t>Bibl</a:t>
              </a:r>
              <a:r>
                <a:rPr lang="pt-PT" sz="2800" b="1" dirty="0" err="1"/>
                <a:t>iotecas</a:t>
              </a:r>
              <a:r>
                <a:rPr lang="pt-PT" sz="2800" b="1" dirty="0"/>
                <a:t> Escolares</a:t>
              </a:r>
            </a:p>
            <a:p>
              <a:pPr algn="ctr"/>
              <a:r>
                <a:rPr lang="pt-PT" sz="2800" b="1" dirty="0"/>
                <a:t>Como criar um PowerPoint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82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10086</TotalTime>
  <Words>781</Words>
  <Application>Microsoft Macintosh PowerPoint</Application>
  <PresentationFormat>On-screen Show (4:3)</PresentationFormat>
  <Paragraphs>205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O PowerPoint</vt:lpstr>
      <vt:lpstr>O PowerPoint</vt:lpstr>
      <vt:lpstr>Como abrir o PowerPoint</vt:lpstr>
      <vt:lpstr>Como abrir o PowerPoint</vt:lpstr>
      <vt:lpstr>Como abrir o PowerPoint</vt:lpstr>
      <vt:lpstr> Apresentação da janela do PowerPoint</vt:lpstr>
      <vt:lpstr> Criar uma apresentação no PowerPoint</vt:lpstr>
      <vt:lpstr> Escolher um modelo </vt:lpstr>
      <vt:lpstr> Escolher um modelo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Socrative</dc:title>
  <dc:creator>Gina Rodrigues</dc:creator>
  <cp:lastModifiedBy>Gina Rodrigues</cp:lastModifiedBy>
  <cp:revision>164</cp:revision>
  <dcterms:created xsi:type="dcterms:W3CDTF">2020-04-08T17:41:25Z</dcterms:created>
  <dcterms:modified xsi:type="dcterms:W3CDTF">2020-04-28T07:51:28Z</dcterms:modified>
</cp:coreProperties>
</file>