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5" d="100"/>
          <a:sy n="85" d="100"/>
        </p:scale>
        <p:origin x="-177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PT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29/04/20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PT"/>
              <a:t>Click to edit Master text styles</a:t>
            </a:r>
          </a:p>
          <a:p>
            <a:pPr lvl="1" eaLnBrk="1" latinLnBrk="0" hangingPunct="1"/>
            <a:r>
              <a:rPr lang="pt-PT"/>
              <a:t>Second level</a:t>
            </a:r>
          </a:p>
          <a:p>
            <a:pPr lvl="2" eaLnBrk="1" latinLnBrk="0" hangingPunct="1"/>
            <a:r>
              <a:rPr lang="pt-PT"/>
              <a:t>Third level</a:t>
            </a:r>
          </a:p>
          <a:p>
            <a:pPr lvl="3" eaLnBrk="1" latinLnBrk="0" hangingPunct="1"/>
            <a:r>
              <a:rPr lang="pt-PT"/>
              <a:t>Fourth level</a:t>
            </a:r>
          </a:p>
          <a:p>
            <a:pPr lvl="4" eaLnBrk="1" latinLnBrk="0" hangingPunct="1"/>
            <a:r>
              <a:rPr lang="pt-PT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29/04/20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PT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29/04/20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PT"/>
              <a:t>Click to edit Master text styles</a:t>
            </a:r>
          </a:p>
          <a:p>
            <a:pPr lvl="1" eaLnBrk="1" latinLnBrk="0" hangingPunct="1"/>
            <a:r>
              <a:rPr lang="pt-PT"/>
              <a:t>Second level</a:t>
            </a:r>
          </a:p>
          <a:p>
            <a:pPr lvl="2" eaLnBrk="1" latinLnBrk="0" hangingPunct="1"/>
            <a:r>
              <a:rPr lang="pt-PT"/>
              <a:t>Third level</a:t>
            </a:r>
          </a:p>
          <a:p>
            <a:pPr lvl="3" eaLnBrk="1" latinLnBrk="0" hangingPunct="1"/>
            <a:r>
              <a:rPr lang="pt-PT"/>
              <a:t>Fourth level</a:t>
            </a:r>
          </a:p>
          <a:p>
            <a:pPr lvl="4" eaLnBrk="1" latinLnBrk="0" hangingPunct="1"/>
            <a:r>
              <a:rPr lang="pt-PT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PT"/>
              <a:t>Click to edit Master text styles</a:t>
            </a:r>
          </a:p>
          <a:p>
            <a:pPr lvl="1" eaLnBrk="1" latinLnBrk="0" hangingPunct="1"/>
            <a:r>
              <a:rPr lang="pt-PT"/>
              <a:t>Second level</a:t>
            </a:r>
          </a:p>
          <a:p>
            <a:pPr lvl="2" eaLnBrk="1" latinLnBrk="0" hangingPunct="1"/>
            <a:r>
              <a:rPr lang="pt-PT"/>
              <a:t>Third level</a:t>
            </a:r>
          </a:p>
          <a:p>
            <a:pPr lvl="3" eaLnBrk="1" latinLnBrk="0" hangingPunct="1"/>
            <a:r>
              <a:rPr lang="pt-PT"/>
              <a:t>Fourth level</a:t>
            </a:r>
          </a:p>
          <a:p>
            <a:pPr lvl="4" eaLnBrk="1" latinLnBrk="0" hangingPunct="1"/>
            <a:r>
              <a:rPr lang="pt-PT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29/04/20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PT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PT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pt-PT"/>
              <a:t>Click to edit Master text styles</a:t>
            </a:r>
          </a:p>
          <a:p>
            <a:pPr lvl="1" eaLnBrk="1" latinLnBrk="0" hangingPunct="1"/>
            <a:r>
              <a:rPr lang="pt-PT"/>
              <a:t>Second level</a:t>
            </a:r>
          </a:p>
          <a:p>
            <a:pPr lvl="2" eaLnBrk="1" latinLnBrk="0" hangingPunct="1"/>
            <a:r>
              <a:rPr lang="pt-PT"/>
              <a:t>Third level</a:t>
            </a:r>
          </a:p>
          <a:p>
            <a:pPr lvl="3" eaLnBrk="1" latinLnBrk="0" hangingPunct="1"/>
            <a:r>
              <a:rPr lang="pt-PT"/>
              <a:t>Fourth level</a:t>
            </a:r>
          </a:p>
          <a:p>
            <a:pPr lvl="4" eaLnBrk="1" latinLnBrk="0" hangingPunct="1"/>
            <a:r>
              <a:rPr lang="pt-PT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pt-PT"/>
              <a:t>Click to edit Master text styles</a:t>
            </a:r>
          </a:p>
          <a:p>
            <a:pPr lvl="1" eaLnBrk="1" latinLnBrk="0" hangingPunct="1"/>
            <a:r>
              <a:rPr lang="pt-PT"/>
              <a:t>Second level</a:t>
            </a:r>
          </a:p>
          <a:p>
            <a:pPr lvl="2" eaLnBrk="1" latinLnBrk="0" hangingPunct="1"/>
            <a:r>
              <a:rPr lang="pt-PT"/>
              <a:t>Third level</a:t>
            </a:r>
          </a:p>
          <a:p>
            <a:pPr lvl="3" eaLnBrk="1" latinLnBrk="0" hangingPunct="1"/>
            <a:r>
              <a:rPr lang="pt-PT"/>
              <a:t>Fourth level</a:t>
            </a:r>
          </a:p>
          <a:p>
            <a:pPr lvl="4" eaLnBrk="1" latinLnBrk="0" hangingPunct="1"/>
            <a:r>
              <a:rPr lang="pt-PT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29/04/20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29/04/20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29/04/20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t-P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t-PT"/>
              <a:t>Click to edit Master text styles</a:t>
            </a:r>
          </a:p>
          <a:p>
            <a:pPr lvl="1" eaLnBrk="1" latinLnBrk="0" hangingPunct="1"/>
            <a:r>
              <a:rPr lang="pt-PT"/>
              <a:t>Second level</a:t>
            </a:r>
          </a:p>
          <a:p>
            <a:pPr lvl="2" eaLnBrk="1" latinLnBrk="0" hangingPunct="1"/>
            <a:r>
              <a:rPr lang="pt-PT"/>
              <a:t>Third level</a:t>
            </a:r>
          </a:p>
          <a:p>
            <a:pPr lvl="3" eaLnBrk="1" latinLnBrk="0" hangingPunct="1"/>
            <a:r>
              <a:rPr lang="pt-PT"/>
              <a:t>Fourth level</a:t>
            </a:r>
          </a:p>
          <a:p>
            <a:pPr lvl="4" eaLnBrk="1" latinLnBrk="0" hangingPunct="1"/>
            <a:r>
              <a:rPr lang="pt-PT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29/04/20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29/04/20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pt-PT"/>
              <a:t>Drag picture to placeholder or click icon to add</a:t>
            </a:r>
            <a:endParaRPr kumimoji="0" lang="en-US" dirty="0"/>
          </a:p>
        </p:txBody>
      </p:sp>
      <p:sp>
        <p:nvSpPr>
          <p:cNvPr id="9" name="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t-PT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PT"/>
              <a:t>Click to edit Master text styles</a:t>
            </a:r>
          </a:p>
          <a:p>
            <a:pPr lvl="1" eaLnBrk="1" latinLnBrk="0" hangingPunct="1"/>
            <a:r>
              <a:rPr lang="pt-PT"/>
              <a:t>Second level</a:t>
            </a:r>
          </a:p>
          <a:p>
            <a:pPr lvl="2" eaLnBrk="1" latinLnBrk="0" hangingPunct="1"/>
            <a:r>
              <a:rPr lang="pt-PT"/>
              <a:t>Third level</a:t>
            </a:r>
          </a:p>
          <a:p>
            <a:pPr lvl="3" eaLnBrk="1" latinLnBrk="0" hangingPunct="1"/>
            <a:r>
              <a:rPr lang="pt-PT"/>
              <a:t>Fourth level</a:t>
            </a:r>
          </a:p>
          <a:p>
            <a:pPr lvl="4" eaLnBrk="1" latinLnBrk="0" hangingPunct="1"/>
            <a:r>
              <a:rPr lang="pt-PT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29/04/20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pt-PT"/>
              <a:t>Click to edit Master text styles</a:t>
            </a:r>
          </a:p>
          <a:p>
            <a:pPr lvl="1" eaLnBrk="1" latinLnBrk="0" hangingPunct="1"/>
            <a:r>
              <a:rPr lang="pt-PT"/>
              <a:t>Second level</a:t>
            </a:r>
          </a:p>
          <a:p>
            <a:pPr lvl="2" eaLnBrk="1" latinLnBrk="0" hangingPunct="1"/>
            <a:r>
              <a:rPr lang="pt-PT"/>
              <a:t>Third level</a:t>
            </a:r>
          </a:p>
          <a:p>
            <a:pPr lvl="3" eaLnBrk="1" latinLnBrk="0" hangingPunct="1"/>
            <a:r>
              <a:rPr lang="pt-PT"/>
              <a:t>Fourth level</a:t>
            </a:r>
          </a:p>
          <a:p>
            <a:pPr lvl="4" eaLnBrk="1" latinLnBrk="0" hangingPunct="1"/>
            <a:r>
              <a:rPr lang="pt-PT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29/04/20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pt-PT"/>
              <a:t>Click to edit Master text styles</a:t>
            </a:r>
          </a:p>
          <a:p>
            <a:pPr lvl="1" eaLnBrk="1" latinLnBrk="0" hangingPunct="1"/>
            <a:r>
              <a:rPr kumimoji="0" lang="pt-PT"/>
              <a:t>Second level</a:t>
            </a:r>
          </a:p>
          <a:p>
            <a:pPr lvl="2" eaLnBrk="1" latinLnBrk="0" hangingPunct="1"/>
            <a:r>
              <a:rPr kumimoji="0" lang="pt-PT"/>
              <a:t>Third level</a:t>
            </a:r>
          </a:p>
          <a:p>
            <a:pPr lvl="3" eaLnBrk="1" latinLnBrk="0" hangingPunct="1"/>
            <a:r>
              <a:rPr kumimoji="0" lang="pt-PT"/>
              <a:t>Fourth level</a:t>
            </a:r>
          </a:p>
          <a:p>
            <a:pPr lvl="4" eaLnBrk="1" latinLnBrk="0" hangingPunct="1"/>
            <a:r>
              <a:rPr kumimoji="0" lang="pt-PT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A2BF752-F53B-F84E-BB63-AD23BD5D198B}" type="datetimeFigureOut">
              <a:rPr lang="en-US" smtClean="0"/>
              <a:t>29/04/20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socrative.com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1635" y="2192041"/>
            <a:ext cx="7677565" cy="3029146"/>
          </a:xfrm>
        </p:spPr>
        <p:txBody>
          <a:bodyPr>
            <a:noAutofit/>
          </a:bodyPr>
          <a:lstStyle/>
          <a:p>
            <a:pPr>
              <a:lnSpc>
                <a:spcPct val="160000"/>
              </a:lnSpc>
            </a:pPr>
            <a:r>
              <a:rPr lang="pt-PT" sz="2400" dirty="0"/>
              <a:t>É uma ferramenta de simples construção de </a:t>
            </a:r>
          </a:p>
          <a:p>
            <a:pPr>
              <a:lnSpc>
                <a:spcPct val="160000"/>
              </a:lnSpc>
            </a:pPr>
            <a:r>
              <a:rPr lang="pt-PT" sz="2400" dirty="0"/>
              <a:t>questionários, como  preparação de testes, </a:t>
            </a:r>
            <a:r>
              <a:rPr lang="pt-PT" sz="2400" i="1" dirty="0" err="1"/>
              <a:t>quizzes</a:t>
            </a:r>
            <a:r>
              <a:rPr lang="pt-PT" sz="2400" dirty="0"/>
              <a:t>, etc.,</a:t>
            </a:r>
          </a:p>
          <a:p>
            <a:pPr>
              <a:lnSpc>
                <a:spcPct val="160000"/>
              </a:lnSpc>
            </a:pPr>
            <a:r>
              <a:rPr lang="pt-PT" sz="2400" dirty="0"/>
              <a:t>mas pode ser também usada para receber </a:t>
            </a:r>
            <a:r>
              <a:rPr lang="pt-PT" sz="2400" i="1" dirty="0"/>
              <a:t>feedback</a:t>
            </a:r>
            <a:r>
              <a:rPr lang="pt-PT" sz="2400" dirty="0"/>
              <a:t> em tempo real da aprendizagem do aluno em sala de aula</a:t>
            </a:r>
            <a:r>
              <a:rPr lang="en-US" sz="2400" dirty="0"/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Tutorial </a:t>
            </a:r>
            <a:r>
              <a:rPr lang="pt-PT" sz="2800" b="1" dirty="0" err="1"/>
              <a:t>Socrative</a:t>
            </a:r>
            <a:endParaRPr lang="pt-PT" sz="2800" b="1" dirty="0"/>
          </a:p>
        </p:txBody>
      </p:sp>
      <p:pic>
        <p:nvPicPr>
          <p:cNvPr id="6" name="Imagem 160" descr="G:\2018_2019\Mediateca\Ideias com Mérito\Sessão socrative\logo socrative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48"/>
          <a:stretch/>
        </p:blipFill>
        <p:spPr bwMode="auto">
          <a:xfrm>
            <a:off x="5469427" y="1034471"/>
            <a:ext cx="3369774" cy="81532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161635" y="348616"/>
            <a:ext cx="7677565" cy="685855"/>
          </a:xfrm>
        </p:spPr>
        <p:txBody>
          <a:bodyPr>
            <a:noAutofit/>
          </a:bodyPr>
          <a:lstStyle/>
          <a:p>
            <a:r>
              <a:rPr lang="en-US" sz="3600" dirty="0"/>
              <a:t>O SOCRATIVE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99524" y="6488668"/>
            <a:ext cx="2044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Tutorial </a:t>
            </a:r>
            <a:r>
              <a:rPr lang="en-US" dirty="0" err="1"/>
              <a:t>Socrative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225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7663" y="1540646"/>
            <a:ext cx="7677565" cy="4948022"/>
          </a:xfrm>
        </p:spPr>
        <p:txBody>
          <a:bodyPr>
            <a:noAutofit/>
          </a:bodyPr>
          <a:lstStyle/>
          <a:p>
            <a:pPr marL="370332" indent="-342900">
              <a:lnSpc>
                <a:spcPct val="150000"/>
              </a:lnSpc>
              <a:buFont typeface="Arial"/>
              <a:buChar char="•"/>
            </a:pPr>
            <a:r>
              <a:rPr lang="pt-PT" sz="2400" dirty="0"/>
              <a:t>Ter um </a:t>
            </a:r>
            <a:r>
              <a:rPr lang="pt-PT" sz="2400" b="1" dirty="0"/>
              <a:t>computador</a:t>
            </a:r>
            <a:r>
              <a:rPr lang="pt-PT" sz="2400" dirty="0"/>
              <a:t>, um </a:t>
            </a:r>
            <a:r>
              <a:rPr lang="pt-PT" sz="2400" b="1" dirty="0" err="1"/>
              <a:t>tablet</a:t>
            </a:r>
            <a:r>
              <a:rPr lang="pt-PT" sz="2400" dirty="0"/>
              <a:t> ou um </a:t>
            </a:r>
            <a:r>
              <a:rPr lang="pt-PT" sz="2400" b="1" dirty="0"/>
              <a:t>telemóvel,</a:t>
            </a:r>
            <a:r>
              <a:rPr lang="pt-PT" sz="2400" dirty="0"/>
              <a:t> com ligação à internet. </a:t>
            </a:r>
            <a:endParaRPr lang="en-US" sz="2400" dirty="0"/>
          </a:p>
          <a:p>
            <a:pPr marL="370332" lvl="0" indent="-342900">
              <a:lnSpc>
                <a:spcPct val="150000"/>
              </a:lnSpc>
              <a:buFont typeface="Arial"/>
              <a:buChar char="•"/>
            </a:pPr>
            <a:r>
              <a:rPr lang="pt-PT" sz="2400" dirty="0"/>
              <a:t>Ter uma conta </a:t>
            </a:r>
            <a:r>
              <a:rPr lang="pt-PT" sz="2400" b="1" dirty="0"/>
              <a:t>correio electrónico</a:t>
            </a:r>
            <a:r>
              <a:rPr lang="pt-PT" sz="2400" dirty="0"/>
              <a:t>.</a:t>
            </a:r>
            <a:endParaRPr lang="en-US" sz="2400" dirty="0"/>
          </a:p>
          <a:p>
            <a:pPr marL="370332" indent="-342900">
              <a:lnSpc>
                <a:spcPct val="150000"/>
              </a:lnSpc>
              <a:buFont typeface="Arial"/>
              <a:buChar char="•"/>
            </a:pPr>
            <a:r>
              <a:rPr lang="pt-PT" sz="2400" dirty="0"/>
              <a:t>Ter uma conta no </a:t>
            </a:r>
            <a:r>
              <a:rPr lang="pt-PT" sz="2400" dirty="0" err="1"/>
              <a:t>Socrative</a:t>
            </a:r>
            <a:r>
              <a:rPr lang="pt-PT" sz="2400" dirty="0"/>
              <a:t> (</a:t>
            </a:r>
            <a:r>
              <a:rPr lang="pt-PT" sz="2400" b="1" dirty="0" err="1"/>
              <a:t>Socrative</a:t>
            </a:r>
            <a:r>
              <a:rPr lang="pt-PT" sz="2400" b="1" dirty="0"/>
              <a:t> </a:t>
            </a:r>
            <a:r>
              <a:rPr lang="pt-PT" sz="2400" b="1" dirty="0" err="1"/>
              <a:t>Teacher</a:t>
            </a:r>
            <a:r>
              <a:rPr lang="pt-PT" sz="2400" dirty="0"/>
              <a:t>); os alunos terão acesso através de uma conta de estudante (</a:t>
            </a:r>
            <a:r>
              <a:rPr lang="pt-PT" sz="2400" b="1" dirty="0" err="1"/>
              <a:t>Socrative</a:t>
            </a:r>
            <a:r>
              <a:rPr lang="pt-PT" sz="2400" b="1" dirty="0"/>
              <a:t> </a:t>
            </a:r>
            <a:r>
              <a:rPr lang="pt-PT" sz="2400" b="1" dirty="0" err="1"/>
              <a:t>Student</a:t>
            </a:r>
            <a:r>
              <a:rPr lang="pt-PT" sz="2400" dirty="0"/>
              <a:t>). 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Tutorial </a:t>
            </a:r>
            <a:r>
              <a:rPr lang="pt-PT" sz="2800" b="1" dirty="0" err="1"/>
              <a:t>Socrative</a:t>
            </a:r>
            <a:endParaRPr lang="pt-PT" sz="2800" b="1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337663" y="515568"/>
            <a:ext cx="7677565" cy="635269"/>
          </a:xfrm>
        </p:spPr>
        <p:txBody>
          <a:bodyPr>
            <a:noAutofit/>
          </a:bodyPr>
          <a:lstStyle/>
          <a:p>
            <a:r>
              <a:rPr lang="pt-PT" sz="3600" dirty="0"/>
              <a:t>Para começar a usar o </a:t>
            </a:r>
            <a:r>
              <a:rPr lang="pt-PT" sz="3600" dirty="0" err="1"/>
              <a:t>Socrative</a:t>
            </a:r>
            <a:r>
              <a:rPr lang="pt-PT" sz="3600" dirty="0"/>
              <a:t> basta: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7099524" y="6488668"/>
            <a:ext cx="2044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Tutorial </a:t>
            </a:r>
            <a:r>
              <a:rPr lang="en-US" b="1" i="1" dirty="0" err="1"/>
              <a:t>Socrative</a:t>
            </a:r>
            <a:endParaRPr lang="en-US" b="1" i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696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9596" y="867892"/>
            <a:ext cx="7677565" cy="1345507"/>
          </a:xfrm>
        </p:spPr>
        <p:txBody>
          <a:bodyPr>
            <a:noAutofit/>
          </a:bodyPr>
          <a:lstStyle/>
          <a:p>
            <a:pPr marL="370332" lvl="0" indent="-342900">
              <a:buFont typeface="Arial"/>
              <a:buChar char="•"/>
            </a:pPr>
            <a:r>
              <a:rPr lang="pt-PT" sz="2400" dirty="0"/>
              <a:t>Aceder em </a:t>
            </a:r>
            <a:r>
              <a:rPr lang="pt-PT" sz="2400" u="sng" dirty="0">
                <a:hlinkClick r:id="rId2"/>
              </a:rPr>
              <a:t>http://www.socrative.com</a:t>
            </a:r>
            <a:endParaRPr lang="pt-PT" sz="2400" dirty="0"/>
          </a:p>
          <a:p>
            <a:pPr marL="370332" lvl="0" indent="-342900">
              <a:buFont typeface="Arial"/>
              <a:buChar char="•"/>
            </a:pPr>
            <a:r>
              <a:rPr lang="pt-PT" sz="2400" dirty="0"/>
              <a:t>Criar uma </a:t>
            </a:r>
            <a:r>
              <a:rPr lang="pt-PT" sz="2400" b="1" dirty="0"/>
              <a:t>conta</a:t>
            </a:r>
            <a:r>
              <a:rPr lang="pt-PT" sz="2400" dirty="0"/>
              <a:t>: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Tutorial </a:t>
            </a:r>
            <a:r>
              <a:rPr lang="pt-PT" sz="2800" b="1" dirty="0" err="1"/>
              <a:t>Socrative</a:t>
            </a:r>
            <a:endParaRPr lang="pt-PT" sz="2800" b="1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331199" y="125748"/>
            <a:ext cx="7677565" cy="610119"/>
          </a:xfrm>
        </p:spPr>
        <p:txBody>
          <a:bodyPr>
            <a:noAutofit/>
          </a:bodyPr>
          <a:lstStyle/>
          <a:p>
            <a:pPr lvl="0"/>
            <a:r>
              <a:rPr lang="pt-PT" sz="3600" b="1" cap="small" dirty="0">
                <a:effectLst/>
              </a:rPr>
              <a:t>Criar uma conta no </a:t>
            </a:r>
            <a:r>
              <a:rPr lang="pt-PT" sz="3600" b="1" cap="small" dirty="0" err="1">
                <a:effectLst/>
              </a:rPr>
              <a:t>Socrative</a:t>
            </a:r>
            <a:r>
              <a:rPr lang="pt-PT" sz="3600" b="1" cap="small" dirty="0">
                <a:effectLst/>
              </a:rPr>
              <a:t>:</a:t>
            </a:r>
            <a:endParaRPr lang="en-US" sz="3600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150053" y="1978073"/>
            <a:ext cx="6083999" cy="410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572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9596" y="867892"/>
            <a:ext cx="7677565" cy="477615"/>
          </a:xfrm>
        </p:spPr>
        <p:txBody>
          <a:bodyPr>
            <a:noAutofit/>
          </a:bodyPr>
          <a:lstStyle/>
          <a:p>
            <a:pPr marL="370332" lvl="0" indent="-342900">
              <a:buFont typeface="Arial"/>
              <a:buChar char="•"/>
            </a:pPr>
            <a:r>
              <a:rPr lang="pt-PT" sz="2400" dirty="0"/>
              <a:t>Preencher </a:t>
            </a:r>
            <a:r>
              <a:rPr lang="pt-PT" sz="2400" dirty="0">
                <a:highlight>
                  <a:srgbClr val="FFFF00"/>
                </a:highlight>
              </a:rPr>
              <a:t>os</a:t>
            </a:r>
            <a:r>
              <a:rPr lang="pt-PT" sz="2400" dirty="0"/>
              <a:t> </a:t>
            </a:r>
            <a:r>
              <a:rPr lang="pt-PT" sz="2400" b="1" dirty="0"/>
              <a:t>dados</a:t>
            </a:r>
            <a:r>
              <a:rPr lang="pt-PT" sz="2400" dirty="0"/>
              <a:t> solicitados:</a:t>
            </a:r>
          </a:p>
        </p:txBody>
      </p:sp>
      <p:sp>
        <p:nvSpPr>
          <p:cNvPr id="5" name="TextBox 4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Tutorial </a:t>
            </a:r>
            <a:r>
              <a:rPr lang="pt-PT" sz="2800" b="1" dirty="0" err="1"/>
              <a:t>Socrative</a:t>
            </a:r>
            <a:endParaRPr lang="pt-PT" sz="2800" b="1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331199" y="125748"/>
            <a:ext cx="7677565" cy="610119"/>
          </a:xfrm>
        </p:spPr>
        <p:txBody>
          <a:bodyPr>
            <a:noAutofit/>
          </a:bodyPr>
          <a:lstStyle/>
          <a:p>
            <a:pPr lvl="0"/>
            <a:r>
              <a:rPr lang="pt-PT" sz="3600" b="1" cap="small" dirty="0">
                <a:effectLst/>
              </a:rPr>
              <a:t>Criar uma conta no </a:t>
            </a:r>
            <a:r>
              <a:rPr lang="pt-PT" sz="3600" b="1" cap="small" dirty="0" err="1">
                <a:effectLst/>
              </a:rPr>
              <a:t>Socrative</a:t>
            </a:r>
            <a:r>
              <a:rPr lang="pt-PT" sz="3600" b="1" cap="small" dirty="0">
                <a:effectLst/>
              </a:rPr>
              <a:t>:</a:t>
            </a:r>
            <a:endParaRPr lang="en-US" sz="3600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pic>
        <p:nvPicPr>
          <p:cNvPr id="8" name="Imagem 211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6" b="6173"/>
          <a:stretch/>
        </p:blipFill>
        <p:spPr bwMode="auto">
          <a:xfrm>
            <a:off x="1947420" y="2056319"/>
            <a:ext cx="6086977" cy="4105350"/>
          </a:xfrm>
          <a:prstGeom prst="rect">
            <a:avLst/>
          </a:prstGeom>
          <a:ln w="12700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5684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9597" y="867892"/>
            <a:ext cx="7564404" cy="477615"/>
          </a:xfrm>
        </p:spPr>
        <p:txBody>
          <a:bodyPr>
            <a:noAutofit/>
          </a:bodyPr>
          <a:lstStyle/>
          <a:p>
            <a:pPr marL="370332" lvl="0" indent="-342900">
              <a:buFont typeface="Arial"/>
              <a:buChar char="•"/>
            </a:pPr>
            <a:r>
              <a:rPr lang="pt-PT" sz="2400" dirty="0"/>
              <a:t>Aceder à nossa </a:t>
            </a:r>
            <a:r>
              <a:rPr lang="pt-PT" sz="2400" b="1" dirty="0"/>
              <a:t>conta</a:t>
            </a:r>
            <a:r>
              <a:rPr lang="pt-PT" sz="2400" dirty="0"/>
              <a:t>: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Tutorial </a:t>
            </a:r>
            <a:r>
              <a:rPr lang="pt-PT" sz="2800" b="1" dirty="0" err="1"/>
              <a:t>Socrative</a:t>
            </a:r>
            <a:endParaRPr lang="pt-PT" sz="2800" b="1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331199" y="125748"/>
            <a:ext cx="7677565" cy="610119"/>
          </a:xfrm>
        </p:spPr>
        <p:txBody>
          <a:bodyPr>
            <a:noAutofit/>
          </a:bodyPr>
          <a:lstStyle/>
          <a:p>
            <a:pPr lvl="0"/>
            <a:r>
              <a:rPr lang="pt-PT" sz="3600" b="1" cap="small" dirty="0">
                <a:effectLst/>
              </a:rPr>
              <a:t>Menu iniciar: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cap="small" dirty="0">
                <a:effectLst/>
              </a:rPr>
              <a:t> 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cap="small" dirty="0">
                <a:effectLst/>
              </a:rPr>
              <a:t>Menu iniciar</a:t>
            </a:r>
            <a:endParaRPr lang="en-US" sz="3600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1004493" y="1790339"/>
            <a:ext cx="7002888" cy="4103997"/>
            <a:chOff x="1004493" y="1790339"/>
            <a:chExt cx="7002888" cy="4103997"/>
          </a:xfrm>
        </p:grpSpPr>
        <p:pic>
          <p:nvPicPr>
            <p:cNvPr id="10" name="Imagem 213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3349" y="1790339"/>
              <a:ext cx="6083989" cy="4103997"/>
            </a:xfrm>
            <a:prstGeom prst="rect">
              <a:avLst/>
            </a:prstGeom>
            <a:ln w="9525">
              <a:solidFill>
                <a:schemeClr val="tx1"/>
              </a:solidFill>
            </a:ln>
          </p:spPr>
        </p:pic>
        <p:sp>
          <p:nvSpPr>
            <p:cNvPr id="8" name="Oval 7"/>
            <p:cNvSpPr/>
            <p:nvPr/>
          </p:nvSpPr>
          <p:spPr>
            <a:xfrm>
              <a:off x="7121556" y="1919690"/>
              <a:ext cx="885825" cy="70485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" name="Seta para a esquerda 18"/>
            <p:cNvSpPr/>
            <p:nvPr/>
          </p:nvSpPr>
          <p:spPr>
            <a:xfrm rot="8684935">
              <a:off x="1004493" y="2748047"/>
              <a:ext cx="1029335" cy="219075"/>
            </a:xfrm>
            <a:prstGeom prst="lef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820676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9597" y="867892"/>
            <a:ext cx="7564404" cy="477615"/>
          </a:xfrm>
        </p:spPr>
        <p:txBody>
          <a:bodyPr>
            <a:noAutofit/>
          </a:bodyPr>
          <a:lstStyle/>
          <a:p>
            <a:pPr marL="370332" lvl="0" indent="-342900">
              <a:buFont typeface="Arial"/>
              <a:buChar char="•"/>
            </a:pPr>
            <a:r>
              <a:rPr lang="pt-PT" sz="2400" dirty="0"/>
              <a:t>Configurações – Local onde se pode </a:t>
            </a:r>
            <a:r>
              <a:rPr lang="pt-PT" sz="2400" b="1" dirty="0"/>
              <a:t>alterar o perfil</a:t>
            </a:r>
            <a:r>
              <a:rPr lang="pt-PT" sz="2400" dirty="0"/>
              <a:t> do utilizador:</a:t>
            </a:r>
            <a:r>
              <a:rPr lang="en-US" sz="2400" dirty="0"/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Tutorial </a:t>
            </a:r>
            <a:r>
              <a:rPr lang="pt-PT" sz="2800" b="1" dirty="0" err="1"/>
              <a:t>Socrative</a:t>
            </a:r>
            <a:endParaRPr lang="pt-PT" sz="2800" b="1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331199" y="125748"/>
            <a:ext cx="7677565" cy="610119"/>
          </a:xfrm>
        </p:spPr>
        <p:txBody>
          <a:bodyPr>
            <a:noAutofit/>
          </a:bodyPr>
          <a:lstStyle/>
          <a:p>
            <a:pPr lvl="0"/>
            <a:r>
              <a:rPr lang="pt-PT" sz="3600" b="1" cap="small" dirty="0">
                <a:effectLst/>
              </a:rPr>
              <a:t>Menu iniciar: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cap="small" dirty="0">
                <a:effectLst/>
              </a:rPr>
              <a:t> 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cap="small" dirty="0">
                <a:effectLst/>
              </a:rPr>
              <a:t>Menu iniciar</a:t>
            </a:r>
            <a:endParaRPr lang="en-US" sz="3600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1871981" y="2186404"/>
            <a:ext cx="6084038" cy="4103996"/>
            <a:chOff x="1871981" y="2186404"/>
            <a:chExt cx="6084038" cy="4103996"/>
          </a:xfrm>
        </p:grpSpPr>
        <p:pic>
          <p:nvPicPr>
            <p:cNvPr id="11" name="Imagem 1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1981" y="2186404"/>
              <a:ext cx="6084038" cy="4103996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  <p:sp>
          <p:nvSpPr>
            <p:cNvPr id="12" name="Oval 11"/>
            <p:cNvSpPr/>
            <p:nvPr/>
          </p:nvSpPr>
          <p:spPr>
            <a:xfrm>
              <a:off x="6737116" y="2287200"/>
              <a:ext cx="1218903" cy="2000818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80679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9597" y="867892"/>
            <a:ext cx="7429167" cy="477615"/>
          </a:xfrm>
        </p:spPr>
        <p:txBody>
          <a:bodyPr>
            <a:noAutofit/>
          </a:bodyPr>
          <a:lstStyle/>
          <a:p>
            <a:pPr marL="370332" lvl="0" indent="-342900">
              <a:buFont typeface="Arial"/>
              <a:buChar char="•"/>
            </a:pPr>
            <a:r>
              <a:rPr lang="pt-PT" sz="2400" dirty="0"/>
              <a:t>Painel Iniciar  – Local onde se inicia os </a:t>
            </a:r>
            <a:r>
              <a:rPr lang="pt-PT" sz="2400" b="1" dirty="0"/>
              <a:t>diferentes tipos questionários</a:t>
            </a:r>
            <a:r>
              <a:rPr lang="pt-PT" sz="2400" dirty="0"/>
              <a:t>:</a:t>
            </a:r>
            <a:r>
              <a:rPr lang="en-US" sz="2400" dirty="0"/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Tutorial </a:t>
            </a:r>
            <a:r>
              <a:rPr lang="pt-PT" sz="2800" b="1" dirty="0" err="1"/>
              <a:t>Socrative</a:t>
            </a:r>
            <a:endParaRPr lang="pt-PT" sz="2800" b="1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331199" y="125748"/>
            <a:ext cx="7677565" cy="610119"/>
          </a:xfrm>
        </p:spPr>
        <p:txBody>
          <a:bodyPr>
            <a:noAutofit/>
          </a:bodyPr>
          <a:lstStyle/>
          <a:p>
            <a:pPr lvl="0"/>
            <a:r>
              <a:rPr lang="pt-PT" sz="3600" b="1" cap="small" dirty="0">
                <a:effectLst/>
              </a:rPr>
              <a:t>Menu iniciar: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cap="small" dirty="0">
                <a:effectLst/>
              </a:rPr>
              <a:t> 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cap="small" dirty="0">
                <a:effectLst/>
              </a:rPr>
              <a:t>Menu iniciar</a:t>
            </a:r>
            <a:endParaRPr lang="en-US" sz="3600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pic>
        <p:nvPicPr>
          <p:cNvPr id="6" name="Picture 5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906505" y="1901621"/>
            <a:ext cx="6083980" cy="4103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689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9597" y="867892"/>
            <a:ext cx="7429167" cy="477615"/>
          </a:xfrm>
        </p:spPr>
        <p:txBody>
          <a:bodyPr>
            <a:noAutofit/>
          </a:bodyPr>
          <a:lstStyle/>
          <a:p>
            <a:pPr marL="370332" lvl="0" indent="-342900">
              <a:buFont typeface="Arial"/>
              <a:buChar char="•"/>
            </a:pPr>
            <a:r>
              <a:rPr lang="pt-PT" sz="2400" dirty="0"/>
              <a:t>Leitura dos </a:t>
            </a:r>
            <a:r>
              <a:rPr lang="pt-PT" sz="2400" b="1" dirty="0"/>
              <a:t>símbolos</a:t>
            </a:r>
            <a:r>
              <a:rPr lang="pt-PT" sz="2400" dirty="0"/>
              <a:t> do painel iniciar:</a:t>
            </a:r>
            <a:r>
              <a:rPr lang="en-US" sz="2400" dirty="0"/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Tutorial </a:t>
            </a:r>
            <a:r>
              <a:rPr lang="pt-PT" sz="2800" b="1" dirty="0" err="1"/>
              <a:t>Socrative</a:t>
            </a:r>
            <a:endParaRPr lang="pt-PT" sz="2800" b="1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331199" y="125748"/>
            <a:ext cx="7677565" cy="610119"/>
          </a:xfrm>
        </p:spPr>
        <p:txBody>
          <a:bodyPr>
            <a:noAutofit/>
          </a:bodyPr>
          <a:lstStyle/>
          <a:p>
            <a:pPr lvl="0"/>
            <a:r>
              <a:rPr lang="pt-PT" sz="3600" b="1" cap="small" dirty="0">
                <a:effectLst/>
              </a:rPr>
              <a:t>Menu iniciar: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cap="small" dirty="0">
                <a:effectLst/>
              </a:rPr>
              <a:t> 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cap="small" dirty="0">
                <a:effectLst/>
              </a:rPr>
              <a:t>Menu iniciar</a:t>
            </a:r>
            <a:endParaRPr lang="en-US" sz="3600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023" r="1765" b="3665"/>
          <a:stretch/>
        </p:blipFill>
        <p:spPr>
          <a:xfrm>
            <a:off x="1747701" y="1540645"/>
            <a:ext cx="6632237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163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9597" y="867892"/>
            <a:ext cx="7429167" cy="477615"/>
          </a:xfrm>
        </p:spPr>
        <p:txBody>
          <a:bodyPr>
            <a:noAutofit/>
          </a:bodyPr>
          <a:lstStyle/>
          <a:p>
            <a:pPr marL="370332" lvl="0" indent="-342900">
              <a:buFont typeface="Arial"/>
              <a:buChar char="•"/>
            </a:pPr>
            <a:r>
              <a:rPr lang="pt-PT" sz="2400" dirty="0"/>
              <a:t>Clicar em </a:t>
            </a:r>
            <a:r>
              <a:rPr lang="pt-PT" sz="2400" b="1" dirty="0"/>
              <a:t>ADICIONAR TESTE</a:t>
            </a:r>
            <a:r>
              <a:rPr lang="en-US" sz="2400" dirty="0"/>
              <a:t> </a:t>
            </a:r>
            <a:r>
              <a:rPr lang="pt-PT" sz="2400" dirty="0"/>
              <a:t>:</a:t>
            </a:r>
            <a:r>
              <a:rPr lang="en-US" sz="2400" dirty="0"/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Tutorial </a:t>
            </a:r>
            <a:r>
              <a:rPr lang="pt-PT" sz="2800" b="1" dirty="0" err="1"/>
              <a:t>Socrative</a:t>
            </a:r>
            <a:endParaRPr lang="pt-PT" sz="2800" b="1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331199" y="125748"/>
            <a:ext cx="7677565" cy="610119"/>
          </a:xfrm>
        </p:spPr>
        <p:txBody>
          <a:bodyPr>
            <a:noAutofit/>
          </a:bodyPr>
          <a:lstStyle/>
          <a:p>
            <a:pPr lvl="0"/>
            <a:r>
              <a:rPr lang="pt-PT" sz="3600" b="1" cap="small" dirty="0">
                <a:effectLst/>
              </a:rPr>
              <a:t>Menu iniciar: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cap="small" dirty="0">
                <a:effectLst/>
              </a:rPr>
              <a:t> 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cap="small" dirty="0">
                <a:effectLst/>
              </a:rPr>
              <a:t>Menu Testes (criação de testes)</a:t>
            </a:r>
            <a:endParaRPr lang="en-US" sz="3600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933659" y="1706643"/>
            <a:ext cx="6083995" cy="4103996"/>
            <a:chOff x="1342707" y="2176463"/>
            <a:chExt cx="6458585" cy="2505075"/>
          </a:xfrm>
        </p:grpSpPr>
        <p:pic>
          <p:nvPicPr>
            <p:cNvPr id="11" name="Imagem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2707" y="2176463"/>
              <a:ext cx="6372225" cy="2505075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10" name="Oval 9"/>
            <p:cNvSpPr/>
            <p:nvPr/>
          </p:nvSpPr>
          <p:spPr>
            <a:xfrm>
              <a:off x="6791642" y="2841308"/>
              <a:ext cx="1009650" cy="53340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12016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9597" y="867892"/>
            <a:ext cx="7429167" cy="477615"/>
          </a:xfrm>
        </p:spPr>
        <p:txBody>
          <a:bodyPr>
            <a:noAutofit/>
          </a:bodyPr>
          <a:lstStyle/>
          <a:p>
            <a:pPr marL="370332" lvl="0" indent="-342900">
              <a:buFont typeface="Arial"/>
              <a:buChar char="•"/>
            </a:pPr>
            <a:r>
              <a:rPr lang="pt-PT" sz="2400" dirty="0"/>
              <a:t>Ao adicionar teste existem duas possibilidades: </a:t>
            </a:r>
            <a:r>
              <a:rPr lang="pt-PT" sz="2400" b="1" dirty="0"/>
              <a:t>criar novo ou importar</a:t>
            </a:r>
            <a:r>
              <a:rPr lang="pt-PT" sz="2400" dirty="0"/>
              <a:t>.</a:t>
            </a:r>
            <a:endParaRPr lang="en-US" sz="2400" dirty="0"/>
          </a:p>
          <a:p>
            <a:pPr marL="370332" indent="-342900">
              <a:buFont typeface="Arial"/>
              <a:buChar char="•"/>
            </a:pPr>
            <a:r>
              <a:rPr lang="pt-PT" sz="2400" b="1" dirty="0"/>
              <a:t>Ao criar novo</a:t>
            </a:r>
            <a:r>
              <a:rPr lang="pt-PT" sz="2400" dirty="0"/>
              <a:t>, começar por lhe </a:t>
            </a:r>
            <a:r>
              <a:rPr lang="pt-PT" sz="2400" dirty="0" smtClean="0">
                <a:highlight>
                  <a:srgbClr val="FFFF00"/>
                </a:highlight>
              </a:rPr>
              <a:t>atribuir</a:t>
            </a:r>
            <a:r>
              <a:rPr lang="pt-PT" sz="2400" dirty="0" smtClean="0"/>
              <a:t> </a:t>
            </a:r>
            <a:r>
              <a:rPr lang="pt-PT" sz="2400" dirty="0"/>
              <a:t>um </a:t>
            </a:r>
            <a:r>
              <a:rPr lang="pt-PT" sz="2400" b="1" dirty="0"/>
              <a:t>nome:</a:t>
            </a:r>
            <a:r>
              <a:rPr lang="en-US" sz="2400" dirty="0"/>
              <a:t> </a:t>
            </a:r>
          </a:p>
          <a:p>
            <a:pPr marL="370332" indent="-342900">
              <a:buFont typeface="Arial"/>
              <a:buChar char="•"/>
            </a:pPr>
            <a:endParaRPr lang="en-US" sz="2400" dirty="0"/>
          </a:p>
          <a:p>
            <a:pPr marL="370332" indent="-342900">
              <a:buFont typeface="Arial"/>
              <a:buChar char="•"/>
            </a:pPr>
            <a:endParaRPr lang="en-US" sz="2400" dirty="0"/>
          </a:p>
          <a:p>
            <a:pPr marL="370332" indent="-342900">
              <a:buFont typeface="Arial"/>
              <a:buChar char="•"/>
            </a:pPr>
            <a:endParaRPr lang="en-US" sz="2400" dirty="0"/>
          </a:p>
          <a:p>
            <a:pPr marL="370332" indent="-342900">
              <a:buFont typeface="Arial"/>
              <a:buChar char="•"/>
            </a:pPr>
            <a:endParaRPr lang="en-US" sz="2400" dirty="0"/>
          </a:p>
          <a:p>
            <a:pPr marL="370332" indent="-342900">
              <a:buFont typeface="Arial"/>
              <a:buChar char="•"/>
            </a:pPr>
            <a:endParaRPr lang="en-US" sz="2400" dirty="0"/>
          </a:p>
          <a:p>
            <a:pPr marL="370332" indent="-342900">
              <a:buFont typeface="Arial"/>
              <a:buChar char="•"/>
            </a:pP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Tutorial </a:t>
            </a:r>
            <a:r>
              <a:rPr lang="pt-PT" sz="2800" b="1" dirty="0" err="1"/>
              <a:t>Socrative</a:t>
            </a:r>
            <a:endParaRPr lang="pt-PT" sz="2800" b="1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331199" y="125748"/>
            <a:ext cx="7677565" cy="610119"/>
          </a:xfrm>
        </p:spPr>
        <p:txBody>
          <a:bodyPr>
            <a:noAutofit/>
          </a:bodyPr>
          <a:lstStyle/>
          <a:p>
            <a:pPr lvl="0"/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cap="small" dirty="0">
                <a:effectLst/>
              </a:rPr>
              <a:t> 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cap="small" dirty="0">
                <a:effectLst/>
              </a:rPr>
              <a:t>Menu Testes (criação de testes)</a:t>
            </a:r>
            <a:endParaRPr lang="en-US" sz="3600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pic>
        <p:nvPicPr>
          <p:cNvPr id="12" name="Imagem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3441" y="2427858"/>
            <a:ext cx="6084000" cy="410399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11794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Tutorial </a:t>
            </a:r>
            <a:r>
              <a:rPr lang="pt-PT" sz="2800" b="1" dirty="0" err="1"/>
              <a:t>Socrative</a:t>
            </a:r>
            <a:endParaRPr lang="pt-PT" sz="2800" b="1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331199" y="125748"/>
            <a:ext cx="7677565" cy="610119"/>
          </a:xfrm>
        </p:spPr>
        <p:txBody>
          <a:bodyPr>
            <a:noAutofit/>
          </a:bodyPr>
          <a:lstStyle/>
          <a:p>
            <a:pPr lvl="0"/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cap="small" dirty="0">
                <a:effectLst/>
              </a:rPr>
              <a:t> 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cap="small" dirty="0">
                <a:effectLst/>
              </a:rPr>
              <a:t>Menu Testes (criação de testes)</a:t>
            </a:r>
            <a:endParaRPr lang="en-US" sz="3600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432560" y="787730"/>
            <a:ext cx="7406640" cy="1752600"/>
          </a:xfrm>
        </p:spPr>
        <p:txBody>
          <a:bodyPr>
            <a:normAutofit fontScale="85000" lnSpcReduction="10000"/>
          </a:bodyPr>
          <a:lstStyle/>
          <a:p>
            <a:pPr marL="484632" lvl="0" indent="-457200">
              <a:buFont typeface="Arial"/>
              <a:buChar char="•"/>
            </a:pPr>
            <a:r>
              <a:rPr lang="pt-PT" dirty="0"/>
              <a:t>Depois é possível escolher entre 3 tipos de testes: </a:t>
            </a:r>
            <a:r>
              <a:rPr lang="pt-PT" b="1" dirty="0"/>
              <a:t>múltipla escolha</a:t>
            </a:r>
            <a:r>
              <a:rPr lang="pt-PT" dirty="0"/>
              <a:t>, </a:t>
            </a:r>
            <a:r>
              <a:rPr lang="pt-PT" b="1" dirty="0"/>
              <a:t>verdadeiro/falso</a:t>
            </a:r>
            <a:r>
              <a:rPr lang="pt-PT" dirty="0"/>
              <a:t> e </a:t>
            </a:r>
            <a:r>
              <a:rPr lang="pt-PT" b="1" dirty="0"/>
              <a:t>resposta curta</a:t>
            </a:r>
            <a:r>
              <a:rPr lang="pt-PT" dirty="0"/>
              <a:t>.</a:t>
            </a:r>
            <a:endParaRPr lang="en-US" dirty="0"/>
          </a:p>
          <a:p>
            <a:pPr marL="484632" lvl="0" indent="-457200">
              <a:buFont typeface="Arial"/>
              <a:buChar char="•"/>
            </a:pPr>
            <a:r>
              <a:rPr lang="pt-PT" dirty="0"/>
              <a:t>Podem-se </a:t>
            </a:r>
            <a:r>
              <a:rPr lang="pt-PT" b="1" dirty="0"/>
              <a:t>misturar diferentes tipologias</a:t>
            </a:r>
            <a:r>
              <a:rPr lang="pt-PT" dirty="0"/>
              <a:t> de perguntas num mesmo teste.</a:t>
            </a:r>
            <a:endParaRPr lang="en-US" dirty="0"/>
          </a:p>
          <a:p>
            <a:pPr marL="484632" lvl="0" indent="-457200">
              <a:buFont typeface="Arial"/>
              <a:buChar char="•"/>
            </a:pPr>
            <a:r>
              <a:rPr lang="pt-PT" dirty="0"/>
              <a:t>Não esquecer de </a:t>
            </a:r>
            <a:r>
              <a:rPr lang="pt-PT" b="1" dirty="0"/>
              <a:t>salvar</a:t>
            </a:r>
            <a:r>
              <a:rPr lang="pt-PT" dirty="0"/>
              <a:t> antes de sair.</a:t>
            </a:r>
            <a:endParaRPr lang="en-US" dirty="0"/>
          </a:p>
          <a:p>
            <a:pPr marL="484632" indent="-457200">
              <a:buFont typeface="Arial"/>
              <a:buChar char="•"/>
            </a:pP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812600" y="2025662"/>
            <a:ext cx="6294841" cy="4554488"/>
            <a:chOff x="1812600" y="2025662"/>
            <a:chExt cx="6294841" cy="4554488"/>
          </a:xfrm>
        </p:grpSpPr>
        <p:pic>
          <p:nvPicPr>
            <p:cNvPr id="8" name="Imagem 7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3441" y="2867061"/>
              <a:ext cx="6084000" cy="3437163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0" name="Imagem 13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2600" y="5344304"/>
              <a:ext cx="3153889" cy="1235846"/>
            </a:xfrm>
            <a:prstGeom prst="rect">
              <a:avLst/>
            </a:prstGeom>
            <a:noFill/>
          </p:spPr>
        </p:pic>
        <p:sp>
          <p:nvSpPr>
            <p:cNvPr id="15" name="Seta para a esquerda 18"/>
            <p:cNvSpPr/>
            <p:nvPr/>
          </p:nvSpPr>
          <p:spPr>
            <a:xfrm rot="17593936">
              <a:off x="7479790" y="2430792"/>
              <a:ext cx="1029335" cy="219075"/>
            </a:xfrm>
            <a:prstGeom prst="lef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735894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Tutorial </a:t>
            </a:r>
            <a:r>
              <a:rPr lang="pt-PT" sz="2800" b="1" dirty="0" err="1"/>
              <a:t>Socrative</a:t>
            </a:r>
            <a:endParaRPr lang="pt-PT" sz="2800" b="1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331199" y="125748"/>
            <a:ext cx="7677565" cy="610119"/>
          </a:xfrm>
        </p:spPr>
        <p:txBody>
          <a:bodyPr>
            <a:noAutofit/>
          </a:bodyPr>
          <a:lstStyle/>
          <a:p>
            <a:pPr lvl="0"/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cap="small" dirty="0">
                <a:effectLst/>
              </a:rPr>
              <a:t> 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dirty="0">
                <a:effectLst/>
              </a:rPr>
              <a:t>MENU RELATÓRIOS</a:t>
            </a:r>
            <a:endParaRPr lang="en-US" sz="3600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432560" y="787730"/>
            <a:ext cx="7406640" cy="1752600"/>
          </a:xfrm>
        </p:spPr>
        <p:txBody>
          <a:bodyPr>
            <a:normAutofit/>
          </a:bodyPr>
          <a:lstStyle/>
          <a:p>
            <a:pPr marL="484632" lvl="0" indent="-457200">
              <a:buFont typeface="Arial"/>
              <a:buChar char="•"/>
            </a:pPr>
            <a:r>
              <a:rPr lang="pt-PT" dirty="0">
                <a:highlight>
                  <a:srgbClr val="FFFF00"/>
                </a:highlight>
              </a:rPr>
              <a:t>Aqui</a:t>
            </a:r>
            <a:r>
              <a:rPr lang="pt-PT" dirty="0"/>
              <a:t> encontram-se arquivados os </a:t>
            </a:r>
            <a:r>
              <a:rPr lang="pt-PT" b="1" dirty="0"/>
              <a:t>relatórios</a:t>
            </a:r>
            <a:r>
              <a:rPr lang="pt-PT" dirty="0"/>
              <a:t> relativos aos testes aplicados:</a:t>
            </a:r>
            <a:r>
              <a:rPr lang="en-US" dirty="0"/>
              <a:t> </a:t>
            </a:r>
          </a:p>
        </p:txBody>
      </p:sp>
      <p:pic>
        <p:nvPicPr>
          <p:cNvPr id="11" name="Imagem 16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121" y="2119314"/>
            <a:ext cx="6083998" cy="410399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87563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Tutorial </a:t>
            </a:r>
            <a:r>
              <a:rPr lang="pt-PT" sz="2800" b="1" dirty="0" err="1"/>
              <a:t>Socrative</a:t>
            </a:r>
            <a:endParaRPr lang="pt-PT" sz="2800" b="1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331199" y="125748"/>
            <a:ext cx="7677565" cy="610119"/>
          </a:xfrm>
        </p:spPr>
        <p:txBody>
          <a:bodyPr>
            <a:noAutofit/>
          </a:bodyPr>
          <a:lstStyle/>
          <a:p>
            <a:pPr lvl="0"/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cap="small" dirty="0">
                <a:effectLst/>
              </a:rPr>
              <a:t> 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dirty="0">
                <a:effectLst/>
              </a:rPr>
              <a:t>MENU RELATÓRIOS</a:t>
            </a:r>
            <a:endParaRPr lang="en-US" sz="3600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432560" y="787730"/>
            <a:ext cx="7406640" cy="752916"/>
          </a:xfrm>
        </p:spPr>
        <p:txBody>
          <a:bodyPr>
            <a:normAutofit fontScale="25000" lnSpcReduction="20000"/>
          </a:bodyPr>
          <a:lstStyle/>
          <a:p>
            <a:pPr marL="484632" lvl="0" indent="-457200">
              <a:buFont typeface="Arial"/>
              <a:buChar char="•"/>
            </a:pPr>
            <a:r>
              <a:rPr lang="pt-PT" sz="9600" dirty="0"/>
              <a:t>Depois, é só </a:t>
            </a:r>
            <a:r>
              <a:rPr lang="pt-PT" sz="9600" b="1" dirty="0"/>
              <a:t>escolher o teste pretendido.</a:t>
            </a:r>
          </a:p>
          <a:p>
            <a:pPr marL="484632" indent="-457200">
              <a:buFont typeface="Arial"/>
              <a:buChar char="•"/>
            </a:pPr>
            <a:r>
              <a:rPr lang="pt-PT" sz="9600" dirty="0"/>
              <a:t>É possível </a:t>
            </a:r>
            <a:r>
              <a:rPr lang="pt-PT" sz="9600" b="1" dirty="0"/>
              <a:t>descarregar o ficheiro</a:t>
            </a:r>
            <a:r>
              <a:rPr lang="pt-PT" sz="9600" dirty="0"/>
              <a:t> com os resultados e guardá-lo, por exemplo, numa</a:t>
            </a:r>
            <a:r>
              <a:rPr lang="pt-PT" sz="9600" i="1" dirty="0"/>
              <a:t> </a:t>
            </a:r>
            <a:r>
              <a:rPr lang="pt-PT" sz="9600" i="1" dirty="0" err="1"/>
              <a:t>pen</a:t>
            </a:r>
            <a:r>
              <a:rPr lang="pt-PT" sz="9600" dirty="0"/>
              <a:t>, ou enviá-lo por </a:t>
            </a:r>
            <a:r>
              <a:rPr lang="pt-PT" sz="9600" dirty="0" err="1"/>
              <a:t>mail</a:t>
            </a:r>
            <a:r>
              <a:rPr lang="pt-PT" sz="9600" dirty="0"/>
              <a:t>.</a:t>
            </a:r>
            <a:endParaRPr lang="en-US" sz="9600" dirty="0"/>
          </a:p>
          <a:p>
            <a:pPr marL="484632" lvl="0" indent="-457200">
              <a:buFont typeface="Arial"/>
              <a:buChar char="•"/>
            </a:pPr>
            <a:endParaRPr lang="en-US" dirty="0"/>
          </a:p>
        </p:txBody>
      </p:sp>
      <p:pic>
        <p:nvPicPr>
          <p:cNvPr id="8" name="Imagem 16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981" y="2248456"/>
            <a:ext cx="6084038" cy="410399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74785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Tutorial </a:t>
            </a:r>
            <a:r>
              <a:rPr lang="pt-PT" sz="2800" b="1" dirty="0" err="1"/>
              <a:t>Socrative</a:t>
            </a:r>
            <a:endParaRPr lang="pt-PT" sz="2800" b="1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331199" y="125748"/>
            <a:ext cx="7677565" cy="610119"/>
          </a:xfrm>
        </p:spPr>
        <p:txBody>
          <a:bodyPr>
            <a:noAutofit/>
          </a:bodyPr>
          <a:lstStyle/>
          <a:p>
            <a:pPr lvl="0"/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cap="small" dirty="0">
                <a:effectLst/>
              </a:rPr>
              <a:t> 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dirty="0">
                <a:effectLst/>
              </a:rPr>
              <a:t>MENU RESULTADOS</a:t>
            </a:r>
            <a:endParaRPr lang="en-US" sz="3600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sp>
        <p:nvSpPr>
          <p:cNvPr id="10" name="Subtitle 1"/>
          <p:cNvSpPr>
            <a:spLocks noGrp="1"/>
          </p:cNvSpPr>
          <p:nvPr>
            <p:ph type="subTitle" idx="1"/>
          </p:nvPr>
        </p:nvSpPr>
        <p:spPr>
          <a:xfrm>
            <a:off x="1207707" y="2121854"/>
            <a:ext cx="7406640" cy="872148"/>
          </a:xfrm>
        </p:spPr>
        <p:txBody>
          <a:bodyPr>
            <a:normAutofit/>
          </a:bodyPr>
          <a:lstStyle/>
          <a:p>
            <a:pPr marL="484632" lvl="0" indent="-457200">
              <a:buFont typeface="Arial"/>
              <a:buChar char="•"/>
            </a:pPr>
            <a:r>
              <a:rPr lang="pt-PT" dirty="0"/>
              <a:t>Mostra os resultados em </a:t>
            </a:r>
            <a:r>
              <a:rPr lang="pt-PT" b="1" dirty="0"/>
              <a:t>tempo real</a:t>
            </a:r>
            <a:r>
              <a:rPr lang="pt-PT" dirty="0"/>
              <a:t>, logo que os alunos terminam o teste.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963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Tutorial </a:t>
            </a:r>
            <a:r>
              <a:rPr lang="pt-PT" sz="2800" b="1" dirty="0" err="1"/>
              <a:t>Socrative</a:t>
            </a:r>
            <a:endParaRPr lang="pt-PT" sz="2800" b="1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219696" y="390298"/>
            <a:ext cx="8015389" cy="610119"/>
          </a:xfrm>
        </p:spPr>
        <p:txBody>
          <a:bodyPr>
            <a:noAutofit/>
          </a:bodyPr>
          <a:lstStyle/>
          <a:p>
            <a:pPr lvl="0"/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cap="small" dirty="0">
                <a:effectLst/>
              </a:rPr>
              <a:t> 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dirty="0">
                <a:effectLst/>
              </a:rPr>
              <a:t>APLICAR A PROVA AOS ALUNOS</a:t>
            </a:r>
            <a:endParaRPr lang="en-US" sz="3600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sp>
        <p:nvSpPr>
          <p:cNvPr id="10" name="Subtitle 1"/>
          <p:cNvSpPr>
            <a:spLocks noGrp="1"/>
          </p:cNvSpPr>
          <p:nvPr>
            <p:ph type="subTitle" idx="1"/>
          </p:nvPr>
        </p:nvSpPr>
        <p:spPr>
          <a:xfrm>
            <a:off x="1432560" y="1104572"/>
            <a:ext cx="7406640" cy="872148"/>
          </a:xfrm>
        </p:spPr>
        <p:txBody>
          <a:bodyPr>
            <a:noAutofit/>
          </a:bodyPr>
          <a:lstStyle/>
          <a:p>
            <a:pPr marL="484632" lvl="0" indent="-457200">
              <a:buFont typeface="Arial"/>
              <a:buChar char="•"/>
            </a:pPr>
            <a:r>
              <a:rPr lang="pt-PT" sz="2400" dirty="0"/>
              <a:t>Como já referido, os alunos acedem pelo </a:t>
            </a:r>
            <a:r>
              <a:rPr lang="pt-PT" sz="2400" b="1" dirty="0" err="1"/>
              <a:t>Socrative</a:t>
            </a:r>
            <a:r>
              <a:rPr lang="pt-PT" sz="2400" b="1" dirty="0"/>
              <a:t> </a:t>
            </a:r>
            <a:r>
              <a:rPr lang="pt-PT" sz="2400" b="1" dirty="0" err="1"/>
              <a:t>Student</a:t>
            </a:r>
            <a:r>
              <a:rPr lang="pt-PT" sz="2400" dirty="0"/>
              <a:t>, onde têm que escrever o nome da sala (</a:t>
            </a:r>
            <a:r>
              <a:rPr lang="pt-PT" sz="2400" dirty="0" err="1"/>
              <a:t>ex</a:t>
            </a:r>
            <a:r>
              <a:rPr lang="pt-PT" sz="2400" dirty="0"/>
              <a:t>: ESCOLAR7579):</a:t>
            </a:r>
            <a:endParaRPr lang="en-US" sz="2400" dirty="0"/>
          </a:p>
        </p:txBody>
      </p:sp>
      <p:pic>
        <p:nvPicPr>
          <p:cNvPr id="6" name="Imagem 27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42"/>
          <a:stretch/>
        </p:blipFill>
        <p:spPr bwMode="auto">
          <a:xfrm>
            <a:off x="1876426" y="2469242"/>
            <a:ext cx="6083999" cy="4105724"/>
          </a:xfrm>
          <a:prstGeom prst="rect">
            <a:avLst/>
          </a:prstGeom>
          <a:ln w="12700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3826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Tutorial </a:t>
            </a:r>
            <a:r>
              <a:rPr lang="pt-PT" sz="2800" b="1" dirty="0" err="1"/>
              <a:t>Socrative</a:t>
            </a:r>
            <a:endParaRPr lang="pt-PT" sz="2800" b="1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219696" y="390298"/>
            <a:ext cx="8015389" cy="610119"/>
          </a:xfrm>
        </p:spPr>
        <p:txBody>
          <a:bodyPr>
            <a:noAutofit/>
          </a:bodyPr>
          <a:lstStyle/>
          <a:p>
            <a:pPr lvl="0"/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cap="small" dirty="0">
                <a:effectLst/>
              </a:rPr>
              <a:t> 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dirty="0">
                <a:effectLst/>
              </a:rPr>
              <a:t>APLICAR A PROVA AOS ALUNOS</a:t>
            </a:r>
            <a:endParaRPr lang="en-US" sz="3600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sp>
        <p:nvSpPr>
          <p:cNvPr id="10" name="Subtitle 1"/>
          <p:cNvSpPr>
            <a:spLocks noGrp="1"/>
          </p:cNvSpPr>
          <p:nvPr>
            <p:ph type="subTitle" idx="1"/>
          </p:nvPr>
        </p:nvSpPr>
        <p:spPr>
          <a:xfrm>
            <a:off x="1432560" y="1104572"/>
            <a:ext cx="7406640" cy="872148"/>
          </a:xfrm>
        </p:spPr>
        <p:txBody>
          <a:bodyPr>
            <a:noAutofit/>
          </a:bodyPr>
          <a:lstStyle/>
          <a:p>
            <a:pPr marL="370332" lvl="0" indent="-342900">
              <a:buFont typeface="Arial"/>
              <a:buChar char="•"/>
            </a:pPr>
            <a:r>
              <a:rPr lang="pt-PT" sz="2400" dirty="0"/>
              <a:t>De seguida, escrever o respetivo </a:t>
            </a:r>
            <a:r>
              <a:rPr lang="pt-PT" sz="2400" b="1" dirty="0"/>
              <a:t>nome </a:t>
            </a:r>
            <a:r>
              <a:rPr lang="pt-PT" sz="2400" dirty="0"/>
              <a:t>(pode ser o nome verdadeiro ou um </a:t>
            </a:r>
            <a:r>
              <a:rPr lang="pt-PT" sz="2400" dirty="0" err="1"/>
              <a:t>nickname</a:t>
            </a:r>
            <a:r>
              <a:rPr lang="pt-PT" sz="2400" dirty="0"/>
              <a:t>):</a:t>
            </a:r>
            <a:endParaRPr lang="en-US" sz="2400" dirty="0"/>
          </a:p>
        </p:txBody>
      </p:sp>
      <p:pic>
        <p:nvPicPr>
          <p:cNvPr id="8" name="Imagem 28"/>
          <p:cNvPicPr/>
          <p:nvPr/>
        </p:nvPicPr>
        <p:blipFill>
          <a:blip r:embed="rId3"/>
          <a:stretch>
            <a:fillRect/>
          </a:stretch>
        </p:blipFill>
        <p:spPr>
          <a:xfrm>
            <a:off x="1986148" y="2281238"/>
            <a:ext cx="6083999" cy="410399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15471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Tutorial </a:t>
            </a:r>
            <a:r>
              <a:rPr lang="pt-PT" sz="2800" b="1" dirty="0" err="1"/>
              <a:t>Socrative</a:t>
            </a:r>
            <a:endParaRPr lang="pt-PT" sz="2800" b="1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219696" y="390298"/>
            <a:ext cx="8015389" cy="610119"/>
          </a:xfrm>
        </p:spPr>
        <p:txBody>
          <a:bodyPr>
            <a:noAutofit/>
          </a:bodyPr>
          <a:lstStyle/>
          <a:p>
            <a:pPr lvl="0"/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cap="small" dirty="0">
                <a:effectLst/>
              </a:rPr>
              <a:t> 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dirty="0">
                <a:effectLst/>
              </a:rPr>
              <a:t>APLICAR A PROVA AOS ALUNOS</a:t>
            </a:r>
            <a:endParaRPr lang="en-US" sz="3600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sp>
        <p:nvSpPr>
          <p:cNvPr id="10" name="Subtitle 1"/>
          <p:cNvSpPr>
            <a:spLocks noGrp="1"/>
          </p:cNvSpPr>
          <p:nvPr>
            <p:ph type="subTitle" idx="1"/>
          </p:nvPr>
        </p:nvSpPr>
        <p:spPr>
          <a:xfrm>
            <a:off x="1432560" y="1104572"/>
            <a:ext cx="7406640" cy="872148"/>
          </a:xfrm>
        </p:spPr>
        <p:txBody>
          <a:bodyPr>
            <a:noAutofit/>
          </a:bodyPr>
          <a:lstStyle/>
          <a:p>
            <a:pPr marL="370332" lvl="0" indent="-342900">
              <a:buFont typeface="Arial"/>
              <a:buChar char="•"/>
            </a:pPr>
            <a:r>
              <a:rPr lang="pt-PT" sz="2400" dirty="0"/>
              <a:t>O professor pode então dar início à prova:</a:t>
            </a:r>
          </a:p>
          <a:p>
            <a:pPr marL="914400" lvl="1" indent="-457200" algn="l">
              <a:buFont typeface="Wingdings" charset="2"/>
              <a:buChar char="ü"/>
            </a:pPr>
            <a:r>
              <a:rPr lang="pt-PT" dirty="0"/>
              <a:t> </a:t>
            </a:r>
            <a:r>
              <a:rPr lang="pt-PT" sz="2400" dirty="0"/>
              <a:t>voltando ao menu </a:t>
            </a:r>
            <a:r>
              <a:rPr lang="pt-PT" sz="2400" b="1" dirty="0"/>
              <a:t>Iniciar</a:t>
            </a:r>
            <a:r>
              <a:rPr lang="pt-PT" sz="2400" dirty="0"/>
              <a:t> e escolhe</a:t>
            </a:r>
            <a:r>
              <a:rPr lang="pt-PT" sz="2400" dirty="0">
                <a:highlight>
                  <a:srgbClr val="FFFF00"/>
                </a:highlight>
              </a:rPr>
              <a:t>r o </a:t>
            </a:r>
            <a:r>
              <a:rPr lang="pt-PT" sz="2400" b="1" dirty="0" smtClean="0"/>
              <a:t>teste</a:t>
            </a:r>
            <a:r>
              <a:rPr lang="pt-PT" sz="2400" dirty="0"/>
              <a:t>:</a:t>
            </a:r>
            <a:r>
              <a:rPr lang="en-US" sz="2400" dirty="0"/>
              <a:t>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708674" y="2476715"/>
            <a:ext cx="6370886" cy="4103435"/>
            <a:chOff x="1698293" y="2133283"/>
            <a:chExt cx="6370886" cy="4103435"/>
          </a:xfrm>
        </p:grpSpPr>
        <p:pic>
          <p:nvPicPr>
            <p:cNvPr id="11" name="Imagem 173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5141" y="2133283"/>
              <a:ext cx="6084038" cy="4103435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12" name="Oval 11"/>
            <p:cNvSpPr/>
            <p:nvPr/>
          </p:nvSpPr>
          <p:spPr>
            <a:xfrm>
              <a:off x="1698293" y="2609383"/>
              <a:ext cx="768350" cy="45720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13" name="Imagem 177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6992" y="3066583"/>
              <a:ext cx="1136650" cy="949960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9427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Tutorial </a:t>
            </a:r>
            <a:r>
              <a:rPr lang="pt-PT" sz="2800" b="1" dirty="0" err="1"/>
              <a:t>Socrative</a:t>
            </a:r>
            <a:endParaRPr lang="pt-PT" sz="2800" b="1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219696" y="390298"/>
            <a:ext cx="8015389" cy="610119"/>
          </a:xfrm>
        </p:spPr>
        <p:txBody>
          <a:bodyPr>
            <a:noAutofit/>
          </a:bodyPr>
          <a:lstStyle/>
          <a:p>
            <a:pPr lvl="0"/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cap="small" dirty="0">
                <a:effectLst/>
              </a:rPr>
              <a:t> 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dirty="0">
                <a:effectLst/>
              </a:rPr>
              <a:t>APLICAR A PROVA AOS ALUNOS</a:t>
            </a:r>
            <a:endParaRPr lang="en-US" sz="3600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sp>
        <p:nvSpPr>
          <p:cNvPr id="10" name="Subtitle 1"/>
          <p:cNvSpPr>
            <a:spLocks noGrp="1"/>
          </p:cNvSpPr>
          <p:nvPr>
            <p:ph type="subTitle" idx="1"/>
          </p:nvPr>
        </p:nvSpPr>
        <p:spPr>
          <a:xfrm>
            <a:off x="1432560" y="1104572"/>
            <a:ext cx="7406640" cy="872148"/>
          </a:xfrm>
        </p:spPr>
        <p:txBody>
          <a:bodyPr>
            <a:noAutofit/>
          </a:bodyPr>
          <a:lstStyle/>
          <a:p>
            <a:pPr marL="484632" indent="-457200">
              <a:buFont typeface="Wingdings" charset="2"/>
              <a:buChar char="ü"/>
            </a:pPr>
            <a:r>
              <a:rPr lang="pt-PT" b="1" dirty="0" smtClean="0"/>
              <a:t>Seleciona</a:t>
            </a:r>
            <a:r>
              <a:rPr lang="pt-PT" b="1" dirty="0" smtClean="0">
                <a:highlight>
                  <a:srgbClr val="FFFF00"/>
                </a:highlight>
              </a:rPr>
              <a:t>r</a:t>
            </a:r>
            <a:r>
              <a:rPr lang="pt-PT" b="1" dirty="0" smtClean="0">
                <a:highlight>
                  <a:srgbClr val="FFFF00"/>
                </a:highlight>
              </a:rPr>
              <a:t> </a:t>
            </a:r>
            <a:r>
              <a:rPr lang="pt-PT" b="1" dirty="0" smtClean="0"/>
              <a:t>o </a:t>
            </a:r>
            <a:r>
              <a:rPr lang="pt-PT" b="1" dirty="0"/>
              <a:t>teste</a:t>
            </a:r>
            <a:r>
              <a:rPr lang="pt-PT" dirty="0"/>
              <a:t> pretendido:</a:t>
            </a:r>
            <a:r>
              <a:rPr lang="en-US" dirty="0"/>
              <a:t>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884554" y="1971219"/>
            <a:ext cx="6084038" cy="4103999"/>
            <a:chOff x="1884554" y="1971219"/>
            <a:chExt cx="6084038" cy="4103999"/>
          </a:xfrm>
        </p:grpSpPr>
        <p:pic>
          <p:nvPicPr>
            <p:cNvPr id="14" name="Imagem 185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4554" y="1971219"/>
              <a:ext cx="6084038" cy="4103999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15" name="Oval 14"/>
            <p:cNvSpPr/>
            <p:nvPr/>
          </p:nvSpPr>
          <p:spPr>
            <a:xfrm>
              <a:off x="1987481" y="4269261"/>
              <a:ext cx="768350" cy="45720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9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Tutorial </a:t>
            </a:r>
            <a:r>
              <a:rPr lang="pt-PT" sz="2800" b="1" dirty="0" err="1"/>
              <a:t>Socrative</a:t>
            </a:r>
            <a:endParaRPr lang="pt-PT" sz="2800" b="1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219696" y="390298"/>
            <a:ext cx="8015389" cy="610119"/>
          </a:xfrm>
        </p:spPr>
        <p:txBody>
          <a:bodyPr>
            <a:noAutofit/>
          </a:bodyPr>
          <a:lstStyle/>
          <a:p>
            <a:pPr lvl="0"/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cap="small" dirty="0">
                <a:effectLst/>
              </a:rPr>
              <a:t> 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dirty="0">
                <a:effectLst/>
              </a:rPr>
              <a:t>APLICAR A PROVA AOS ALUNOS</a:t>
            </a:r>
            <a:endParaRPr lang="en-US" sz="3600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sp>
        <p:nvSpPr>
          <p:cNvPr id="10" name="Subtitle 1"/>
          <p:cNvSpPr>
            <a:spLocks noGrp="1"/>
          </p:cNvSpPr>
          <p:nvPr>
            <p:ph type="subTitle" idx="1"/>
          </p:nvPr>
        </p:nvSpPr>
        <p:spPr>
          <a:xfrm>
            <a:off x="1432560" y="1104572"/>
            <a:ext cx="7406640" cy="872148"/>
          </a:xfrm>
        </p:spPr>
        <p:txBody>
          <a:bodyPr>
            <a:noAutofit/>
          </a:bodyPr>
          <a:lstStyle/>
          <a:p>
            <a:pPr marL="484632" indent="-457200">
              <a:buFont typeface="Wingdings" charset="2"/>
              <a:buChar char="ü"/>
            </a:pPr>
            <a:r>
              <a:rPr lang="pt-PT" sz="2400" b="1" dirty="0" smtClean="0"/>
              <a:t>configura</a:t>
            </a:r>
            <a:r>
              <a:rPr lang="pt-PT" sz="2400" b="1" dirty="0" smtClean="0">
                <a:highlight>
                  <a:srgbClr val="FFFF00"/>
                </a:highlight>
              </a:rPr>
              <a:t>r</a:t>
            </a:r>
            <a:r>
              <a:rPr lang="pt-PT" sz="2400" b="1" dirty="0" smtClean="0"/>
              <a:t> </a:t>
            </a:r>
            <a:r>
              <a:rPr lang="pt-PT" sz="2400" b="1" dirty="0"/>
              <a:t>a aplicação</a:t>
            </a:r>
            <a:r>
              <a:rPr lang="pt-PT" sz="2400" dirty="0"/>
              <a:t> do teste:</a:t>
            </a:r>
            <a:endParaRPr lang="en-US" sz="2400" dirty="0"/>
          </a:p>
          <a:p>
            <a:pPr marL="800100" lvl="1" indent="-342900" algn="l">
              <a:buFont typeface="Courier New"/>
              <a:buChar char="o"/>
            </a:pPr>
            <a:r>
              <a:rPr lang="pt-PT" sz="2400" dirty="0"/>
              <a:t>feedback instantâneo; controlado pelo professor; exibir nomes; mostrar feedback, </a:t>
            </a:r>
            <a:r>
              <a:rPr lang="pt-PT" dirty="0"/>
              <a:t>…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2053098" y="2476155"/>
            <a:ext cx="6082767" cy="4103995"/>
            <a:chOff x="2053098" y="2476155"/>
            <a:chExt cx="6082767" cy="4103995"/>
          </a:xfrm>
        </p:grpSpPr>
        <p:pic>
          <p:nvPicPr>
            <p:cNvPr id="11" name="Imagem 187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3098" y="2476155"/>
              <a:ext cx="6082767" cy="4103995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12" name="Oval 11"/>
            <p:cNvSpPr/>
            <p:nvPr/>
          </p:nvSpPr>
          <p:spPr>
            <a:xfrm>
              <a:off x="2163509" y="3552496"/>
              <a:ext cx="768350" cy="45720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8920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Tutorial </a:t>
            </a:r>
            <a:r>
              <a:rPr lang="pt-PT" sz="2800" b="1" dirty="0" err="1"/>
              <a:t>Socrative</a:t>
            </a:r>
            <a:endParaRPr lang="pt-PT" sz="2800" b="1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219696" y="390298"/>
            <a:ext cx="8015389" cy="610119"/>
          </a:xfrm>
        </p:spPr>
        <p:txBody>
          <a:bodyPr>
            <a:noAutofit/>
          </a:bodyPr>
          <a:lstStyle/>
          <a:p>
            <a:pPr lvl="0"/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cap="small" dirty="0">
                <a:effectLst/>
              </a:rPr>
              <a:t> 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dirty="0">
                <a:effectLst/>
              </a:rPr>
              <a:t>APLICAR A PROVA AOS ALUNOS</a:t>
            </a:r>
            <a:endParaRPr lang="en-US" sz="3600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sp>
        <p:nvSpPr>
          <p:cNvPr id="10" name="Subtitle 1"/>
          <p:cNvSpPr>
            <a:spLocks noGrp="1"/>
          </p:cNvSpPr>
          <p:nvPr>
            <p:ph type="subTitle" idx="1"/>
          </p:nvPr>
        </p:nvSpPr>
        <p:spPr>
          <a:xfrm>
            <a:off x="1432560" y="1104572"/>
            <a:ext cx="7406640" cy="872148"/>
          </a:xfrm>
        </p:spPr>
        <p:txBody>
          <a:bodyPr>
            <a:noAutofit/>
          </a:bodyPr>
          <a:lstStyle/>
          <a:p>
            <a:pPr marL="800100" lvl="1" indent="-342900" algn="l">
              <a:buFont typeface="Wingdings" charset="2"/>
              <a:buChar char="ü"/>
            </a:pPr>
            <a:r>
              <a:rPr lang="pt-PT" sz="2400" dirty="0"/>
              <a:t>Agora, é só carregar no botão </a:t>
            </a:r>
            <a:r>
              <a:rPr lang="pt-PT" sz="2400" b="1" dirty="0"/>
              <a:t>iniciar </a:t>
            </a:r>
            <a:r>
              <a:rPr lang="pt-PT" sz="2400" dirty="0">
                <a:highlight>
                  <a:srgbClr val="FFFF00"/>
                </a:highlight>
              </a:rPr>
              <a:t>(o </a:t>
            </a:r>
            <a:r>
              <a:rPr lang="pt-PT" sz="2400" dirty="0"/>
              <a:t>aluno só consegue iniciar o </a:t>
            </a:r>
            <a:r>
              <a:rPr lang="pt-PT" sz="2400" dirty="0" smtClean="0"/>
              <a:t>teste </a:t>
            </a:r>
            <a:r>
              <a:rPr lang="pt-PT" sz="2400" dirty="0" smtClean="0">
                <a:highlight>
                  <a:srgbClr val="FFFF00"/>
                </a:highlight>
              </a:rPr>
              <a:t>quando</a:t>
            </a:r>
            <a:r>
              <a:rPr lang="pt-PT" sz="2400" dirty="0" smtClean="0"/>
              <a:t> </a:t>
            </a:r>
            <a:r>
              <a:rPr lang="pt-PT" sz="2400" dirty="0"/>
              <a:t>o professor der início ao teste):</a:t>
            </a:r>
            <a:endParaRPr lang="en-US" sz="2400" dirty="0"/>
          </a:p>
        </p:txBody>
      </p:sp>
      <p:grpSp>
        <p:nvGrpSpPr>
          <p:cNvPr id="2" name="Group 1"/>
          <p:cNvGrpSpPr/>
          <p:nvPr/>
        </p:nvGrpSpPr>
        <p:grpSpPr>
          <a:xfrm>
            <a:off x="1951631" y="2325256"/>
            <a:ext cx="6082767" cy="4103996"/>
            <a:chOff x="2153685" y="2325256"/>
            <a:chExt cx="6082767" cy="4103996"/>
          </a:xfrm>
        </p:grpSpPr>
        <p:pic>
          <p:nvPicPr>
            <p:cNvPr id="11" name="Imagem 187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3685" y="2325256"/>
              <a:ext cx="6082767" cy="4103995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12" name="Oval 11"/>
            <p:cNvSpPr/>
            <p:nvPr/>
          </p:nvSpPr>
          <p:spPr>
            <a:xfrm>
              <a:off x="6828238" y="5899586"/>
              <a:ext cx="1206160" cy="52966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526573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Tutorial </a:t>
            </a:r>
            <a:r>
              <a:rPr lang="pt-PT" sz="2800" b="1" dirty="0" err="1"/>
              <a:t>Socrative</a:t>
            </a:r>
            <a:endParaRPr lang="pt-PT" sz="2800" b="1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219696" y="390298"/>
            <a:ext cx="8015389" cy="610119"/>
          </a:xfrm>
        </p:spPr>
        <p:txBody>
          <a:bodyPr>
            <a:noAutofit/>
          </a:bodyPr>
          <a:lstStyle/>
          <a:p>
            <a:pPr lvl="0"/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cap="small" dirty="0">
                <a:effectLst/>
              </a:rPr>
              <a:t> 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dirty="0">
                <a:effectLst/>
              </a:rPr>
              <a:t>APLICAR A PROVA AOS ALUNOS</a:t>
            </a:r>
            <a:endParaRPr lang="en-US" sz="3600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pic>
        <p:nvPicPr>
          <p:cNvPr id="13" name="Imagem 18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981" y="1629599"/>
            <a:ext cx="6120038" cy="410399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3931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1323949" y="2903863"/>
            <a:ext cx="36805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Tutorial </a:t>
            </a:r>
            <a:r>
              <a:rPr lang="pt-PT" sz="2800" b="1" dirty="0" err="1"/>
              <a:t>Socrative</a:t>
            </a:r>
            <a:endParaRPr lang="pt-PT" sz="2800" b="1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219696" y="390298"/>
            <a:ext cx="8015389" cy="610119"/>
          </a:xfrm>
        </p:spPr>
        <p:txBody>
          <a:bodyPr>
            <a:noAutofit/>
          </a:bodyPr>
          <a:lstStyle/>
          <a:p>
            <a:pPr lvl="0"/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cap="small" dirty="0">
                <a:effectLst/>
              </a:rPr>
              <a:t> </a:t>
            </a: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pt-PT" sz="3600" b="1" dirty="0">
                <a:effectLst/>
              </a:rPr>
              <a:t>OUTRAS FUNCIONALIDADES</a:t>
            </a:r>
            <a:endParaRPr lang="en-US" sz="3600" dirty="0">
              <a:effectLst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5899585"/>
            <a:ext cx="836377" cy="680565"/>
          </a:xfrm>
          <a:prstGeom prst="rect">
            <a:avLst/>
          </a:prstGeom>
        </p:spPr>
      </p:pic>
      <p:sp>
        <p:nvSpPr>
          <p:cNvPr id="10" name="Subtitle 1"/>
          <p:cNvSpPr>
            <a:spLocks noGrp="1"/>
          </p:cNvSpPr>
          <p:nvPr>
            <p:ph type="subTitle" idx="1"/>
          </p:nvPr>
        </p:nvSpPr>
        <p:spPr>
          <a:xfrm>
            <a:off x="1432560" y="1104572"/>
            <a:ext cx="7406640" cy="872148"/>
          </a:xfrm>
        </p:spPr>
        <p:txBody>
          <a:bodyPr>
            <a:noAutofit/>
          </a:bodyPr>
          <a:lstStyle/>
          <a:p>
            <a:pPr marL="370332" lvl="0" indent="-342900">
              <a:buFont typeface="Arial"/>
              <a:buChar char="•"/>
            </a:pPr>
            <a:r>
              <a:rPr lang="pt-PT" sz="2400" b="1" dirty="0"/>
              <a:t>Copiar, baixar ou compartilhar testes</a:t>
            </a:r>
            <a:r>
              <a:rPr lang="pt-PT" sz="2400" dirty="0"/>
              <a:t>:</a:t>
            </a:r>
            <a:endParaRPr lang="en-US" sz="2400" dirty="0"/>
          </a:p>
          <a:p>
            <a:pPr marL="914400" lvl="1" indent="-457200" algn="l">
              <a:buFont typeface="Wingdings" charset="2"/>
              <a:buChar char="ü"/>
            </a:pPr>
            <a:r>
              <a:rPr lang="pt-PT" sz="2400" dirty="0"/>
              <a:t>Selecionar o menu </a:t>
            </a:r>
            <a:r>
              <a:rPr lang="pt-PT" sz="2400" b="1" dirty="0"/>
              <a:t>testes</a:t>
            </a:r>
            <a:r>
              <a:rPr lang="pt-PT" sz="2400" dirty="0"/>
              <a:t> na página principal.</a:t>
            </a:r>
            <a:endParaRPr lang="en-US" sz="2400" dirty="0"/>
          </a:p>
          <a:p>
            <a:pPr marL="914400" lvl="1" indent="-457200" algn="l">
              <a:buFont typeface="Wingdings" charset="2"/>
              <a:buChar char="ü"/>
            </a:pPr>
            <a:r>
              <a:rPr lang="pt-PT" sz="2400" dirty="0"/>
              <a:t>Carregar no sinal de reticências localizado ao lado direito do nome do teste.</a:t>
            </a:r>
            <a:endParaRPr lang="en-US" sz="2400" dirty="0"/>
          </a:p>
          <a:p>
            <a:pPr marL="914400" lvl="1" indent="-457200" algn="l">
              <a:buFont typeface="Wingdings" charset="2"/>
              <a:buChar char="ü"/>
            </a:pPr>
            <a:r>
              <a:rPr lang="pt-PT" sz="2400" dirty="0"/>
              <a:t>Escolher a funcionalidade pretendida.</a:t>
            </a:r>
            <a:endParaRPr lang="en-US" sz="24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993" y="3346551"/>
            <a:ext cx="6083997" cy="3054166"/>
          </a:xfrm>
          <a:prstGeom prst="rect">
            <a:avLst/>
          </a:prstGeom>
          <a:ln w="12700" cmpd="sng">
            <a:solidFill>
              <a:schemeClr val="tx1"/>
            </a:solidFill>
          </a:ln>
        </p:spPr>
      </p:pic>
      <p:sp>
        <p:nvSpPr>
          <p:cNvPr id="14" name="Oval 13"/>
          <p:cNvSpPr/>
          <p:nvPr/>
        </p:nvSpPr>
        <p:spPr>
          <a:xfrm>
            <a:off x="6538165" y="5457477"/>
            <a:ext cx="1207046" cy="109809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378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Expo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Solstice.thmx</Template>
  <TotalTime>200</TotalTime>
  <Words>541</Words>
  <Application>Microsoft Macintosh PowerPoint</Application>
  <PresentationFormat>On-screen Show (4:3)</PresentationFormat>
  <Paragraphs>107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Solstice</vt:lpstr>
      <vt:lpstr>O SOCRATIVE</vt:lpstr>
      <vt:lpstr>Para começar a usar o Socrative basta:</vt:lpstr>
      <vt:lpstr>Criar uma conta no Socrative:</vt:lpstr>
      <vt:lpstr>Criar uma conta no Socrative:</vt:lpstr>
      <vt:lpstr>Menu iniciar:   Menu iniciar</vt:lpstr>
      <vt:lpstr>Menu iniciar:   Menu iniciar</vt:lpstr>
      <vt:lpstr>Menu iniciar:   Menu iniciar</vt:lpstr>
      <vt:lpstr>Menu iniciar:   Menu iniciar</vt:lpstr>
      <vt:lpstr>Menu iniciar:   Menu Testes (criação de testes)</vt:lpstr>
      <vt:lpstr>   Menu Testes (criação de testes)</vt:lpstr>
      <vt:lpstr>   Menu Testes (criação de testes)</vt:lpstr>
      <vt:lpstr>   MENU RELATÓRIOS</vt:lpstr>
      <vt:lpstr>   MENU RELATÓRIOS</vt:lpstr>
      <vt:lpstr>   MENU RESULTADOS</vt:lpstr>
      <vt:lpstr>   APLICAR A PROVA AOS ALUNOS</vt:lpstr>
      <vt:lpstr>   APLICAR A PROVA AOS ALUNOS</vt:lpstr>
      <vt:lpstr>   APLICAR A PROVA AOS ALUNOS</vt:lpstr>
      <vt:lpstr>   APLICAR A PROVA AOS ALUNOS</vt:lpstr>
      <vt:lpstr>   APLICAR A PROVA AOS ALUNOS</vt:lpstr>
      <vt:lpstr>   APLICAR A PROVA AOS ALUNOS</vt:lpstr>
      <vt:lpstr>   APLICAR A PROVA AOS ALUNOS</vt:lpstr>
      <vt:lpstr>   OUTRAS FUNCIONALIDADES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Socrative</dc:title>
  <dc:creator>Gina Rodrigues</dc:creator>
  <cp:lastModifiedBy>Gina Rodrigues</cp:lastModifiedBy>
  <cp:revision>24</cp:revision>
  <dcterms:created xsi:type="dcterms:W3CDTF">2020-04-08T17:41:25Z</dcterms:created>
  <dcterms:modified xsi:type="dcterms:W3CDTF">2020-04-29T08:53:23Z</dcterms:modified>
</cp:coreProperties>
</file>