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9" r:id="rId6"/>
    <p:sldId id="261" r:id="rId7"/>
    <p:sldId id="262" r:id="rId8"/>
    <p:sldId id="263" r:id="rId9"/>
    <p:sldId id="266" r:id="rId10"/>
    <p:sldId id="267" r:id="rId11"/>
    <p:sldId id="270" r:id="rId12"/>
    <p:sldId id="268" r:id="rId13"/>
    <p:sldId id="271" r:id="rId14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97" autoAdjust="0"/>
    <p:restoredTop sz="94660"/>
  </p:normalViewPr>
  <p:slideViewPr>
    <p:cSldViewPr>
      <p:cViewPr varScale="1">
        <p:scale>
          <a:sx n="53" d="100"/>
          <a:sy n="53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3F5433-DB85-45C8-AADB-5432C76A9C35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FA3C0-8287-4627-B504-34786D8903D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4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AF92F-8AEF-4272-8AD3-26DB5CC31258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418B4-E153-4653-A43D-FAEE6F49F1D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6124B-3421-4217-963C-FC610AC19036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EE7A7-2432-47A1-AF26-7EF301C67C9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A7A62-4D95-4306-9784-C80205E7F444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DFB17-D382-4679-A7D6-FC826D9C935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6DF4F-1009-4896-A08D-43B4CAE5A60A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6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95996-B17F-43C9-999D-4E23ADC1AD2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F55C3-F9F5-4836-B3EB-D3A18176862C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8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3838F-16E4-430E-B2AE-DE3BC1EAACF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ADAAF-5F69-4864-8FB2-9FF67E57402D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4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2F3E7-8C3C-4E97-AD59-0C78017C90C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C3326-2796-4D61-B016-1D570E4824F3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3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A2F5C-8DC5-41EC-8926-5B9EE95AC02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88502-4F49-4293-8E1D-08D37C9768AF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6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C9A66-97A0-4CA7-8B82-CF86F194A14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rtar e Arredondar Rectângulo de Canto Simples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riângulo rectângulo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orma liv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9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FCC2C-D831-4D00-820D-83895DA4C99C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10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0BECA-FB60-448D-BF83-2BE70F6137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EDD7A-F922-4A48-AA58-4732045A2224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17964-E7A6-4F4B-B5A8-1A719E6C738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5DC29-4750-43C7-82AE-C8935DDE3970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0B813-F5AA-4C62-AA13-5900FDA8F9F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Marcador de Posição do Título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sp>
        <p:nvSpPr>
          <p:cNvPr id="1029" name="Marcador de Posição do Texto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A5F17E-6DC0-42BF-A25C-95EFD6FD9316}" type="datetimeFigureOut">
              <a:rPr lang="pt-PT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F8564B-2497-4BE8-812B-3A3237D3CA5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grpSp>
        <p:nvGrpSpPr>
          <p:cNvPr id="1033" name="Grupo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5" r:id="rId2"/>
    <p:sldLayoutId id="2147483754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5" r:id="rId9"/>
    <p:sldLayoutId id="2147483751" r:id="rId10"/>
    <p:sldLayoutId id="2147483752" r:id="rId11"/>
  </p:sldLayoutIdLst>
  <p:transition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PT" sz="4400" dirty="0" smtClean="0">
                <a:latin typeface="Comic Sans MS" pitchFamily="66" charset="0"/>
              </a:rPr>
              <a:t>Como preparar uma Visita de Estudo?</a:t>
            </a:r>
            <a:endParaRPr lang="pt-PT" sz="4400" dirty="0">
              <a:latin typeface="Comic Sans MS" pitchFamily="66" charset="0"/>
            </a:endParaRPr>
          </a:p>
        </p:txBody>
      </p:sp>
      <p:sp>
        <p:nvSpPr>
          <p:cNvPr id="512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eaLnBrk="1" hangingPunct="1"/>
            <a:endParaRPr lang="pt-PT" smtClean="0"/>
          </a:p>
          <a:p>
            <a:pPr marR="0" eaLnBrk="1" hangingPunct="1"/>
            <a:endParaRPr lang="pt-PT" smtClean="0"/>
          </a:p>
          <a:p>
            <a:pPr marR="0" eaLnBrk="1" hangingPunct="1"/>
            <a:endParaRPr lang="pt-PT" smtClean="0"/>
          </a:p>
          <a:p>
            <a:pPr marR="0" eaLnBrk="1" hangingPunct="1"/>
            <a:endParaRPr lang="pt-PT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pt-PT" smtClean="0">
                <a:latin typeface="Comic Sans MS" pitchFamily="66" charset="0"/>
              </a:rPr>
              <a:t>Tipo de actividades</a:t>
            </a:r>
          </a:p>
        </p:txBody>
      </p:sp>
      <p:sp>
        <p:nvSpPr>
          <p:cNvPr id="6147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PT" smtClean="0"/>
              <a:t>Passeios pedestres.</a:t>
            </a:r>
          </a:p>
          <a:p>
            <a:pPr eaLnBrk="1" hangingPunct="1"/>
            <a:r>
              <a:rPr lang="pt-PT" smtClean="0"/>
              <a:t>Provas de orientação.</a:t>
            </a:r>
          </a:p>
          <a:p>
            <a:pPr eaLnBrk="1" hangingPunct="1"/>
            <a:r>
              <a:rPr lang="pt-PT" smtClean="0"/>
              <a:t>Recolha de contos e histórias regionais.</a:t>
            </a:r>
          </a:p>
          <a:p>
            <a:pPr eaLnBrk="1" hangingPunct="1"/>
            <a:r>
              <a:rPr lang="pt-PT" smtClean="0"/>
              <a:t>Descrição da paisagem (observação das características de relevo, clima, ocupação humana).</a:t>
            </a:r>
          </a:p>
          <a:p>
            <a:pPr eaLnBrk="1" hangingPunct="1"/>
            <a:r>
              <a:rPr lang="pt-PT" smtClean="0"/>
              <a:t>Análise das interacções fauna </a:t>
            </a:r>
            <a:r>
              <a:rPr lang="pt-PT" smtClean="0">
                <a:sym typeface="Wingdings" pitchFamily="2" charset="2"/>
              </a:rPr>
              <a:t> </a:t>
            </a:r>
            <a:r>
              <a:rPr lang="pt-PT" smtClean="0"/>
              <a:t>flora.</a:t>
            </a:r>
          </a:p>
          <a:p>
            <a:pPr eaLnBrk="1" hangingPunct="1"/>
            <a:r>
              <a:rPr lang="pt-PT" smtClean="0"/>
              <a:t>Oservação dos níveis de poluição do ar, solo ou água.</a:t>
            </a:r>
          </a:p>
          <a:p>
            <a:pPr eaLnBrk="1" hangingPunct="1">
              <a:buFont typeface="Wingdings 2" pitchFamily="18" charset="2"/>
              <a:buNone/>
            </a:pPr>
            <a:endParaRPr lang="pt-PT" smtClean="0"/>
          </a:p>
          <a:p>
            <a:pPr eaLnBrk="1" hangingPunct="1"/>
            <a:endParaRPr lang="pt-PT" smtClean="0"/>
          </a:p>
          <a:p>
            <a:pPr eaLnBrk="1" hangingPunct="1"/>
            <a:endParaRPr lang="pt-PT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85720" y="928670"/>
            <a:ext cx="8429684" cy="271464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5400" dirty="0" smtClean="0">
                <a:latin typeface="Comic Sans MS" pitchFamily="66" charset="0"/>
              </a:rPr>
              <a:t>Preparação da Visita</a:t>
            </a:r>
            <a:br>
              <a:rPr lang="pt-PT" sz="5400" dirty="0" smtClean="0">
                <a:latin typeface="Comic Sans MS" pitchFamily="66" charset="0"/>
              </a:rPr>
            </a:br>
            <a:r>
              <a:rPr lang="pt-PT" sz="5400" dirty="0" smtClean="0">
                <a:latin typeface="Comic Sans MS" pitchFamily="66" charset="0"/>
              </a:rPr>
              <a:t>Aspectos a ter em consideração</a:t>
            </a:r>
            <a:endParaRPr lang="pt-PT" sz="5400" dirty="0">
              <a:latin typeface="Comic Sans MS" pitchFamily="66" charset="0"/>
            </a:endParaRPr>
          </a:p>
        </p:txBody>
      </p:sp>
      <p:pic>
        <p:nvPicPr>
          <p:cNvPr id="7171" name="Picture 3" descr="D:\ANO LECTIVO 08-09\IMAGENS\gatinh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714752"/>
            <a:ext cx="3683008" cy="2762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>
            <a:spLocks noGrp="1"/>
          </p:cNvSpPr>
          <p:nvPr>
            <p:ph type="title"/>
          </p:nvPr>
        </p:nvSpPr>
        <p:spPr>
          <a:xfrm>
            <a:off x="500063" y="285750"/>
            <a:ext cx="8229600" cy="1633538"/>
          </a:xfrm>
        </p:spPr>
        <p:txBody>
          <a:bodyPr/>
          <a:lstStyle/>
          <a:p>
            <a:r>
              <a:rPr lang="pt-PT" sz="3600" smtClean="0">
                <a:latin typeface="Comic Sans MS" pitchFamily="66" charset="0"/>
              </a:rPr>
              <a:t>No local a visitar:</a:t>
            </a:r>
            <a:endParaRPr lang="pt-PT" sz="3600" smtClean="0"/>
          </a:p>
        </p:txBody>
      </p:sp>
      <p:sp>
        <p:nvSpPr>
          <p:cNvPr id="8195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PT" smtClean="0"/>
          </a:p>
          <a:p>
            <a:pPr eaLnBrk="1" hangingPunct="1"/>
            <a:r>
              <a:rPr lang="pt-PT" smtClean="0"/>
              <a:t>Não perturbação dos ecossistemas.</a:t>
            </a:r>
          </a:p>
          <a:p>
            <a:pPr eaLnBrk="1" hangingPunct="1">
              <a:buFont typeface="Wingdings 2" pitchFamily="18" charset="2"/>
              <a:buNone/>
            </a:pPr>
            <a:endParaRPr lang="pt-PT" smtClean="0"/>
          </a:p>
          <a:p>
            <a:pPr eaLnBrk="1" hangingPunct="1"/>
            <a:r>
              <a:rPr lang="pt-PT" smtClean="0"/>
              <a:t>As acessibilidades.</a:t>
            </a:r>
          </a:p>
          <a:p>
            <a:pPr eaLnBrk="1" hangingPunct="1"/>
            <a:r>
              <a:rPr lang="pt-PT" smtClean="0"/>
              <a:t>A não deterioração do meio.</a:t>
            </a:r>
          </a:p>
          <a:p>
            <a:pPr eaLnBrk="1" hangingPunct="1"/>
            <a:r>
              <a:rPr lang="pt-PT" sz="2800" smtClean="0"/>
              <a:t>Pesquisa prévia sobre o local a visitar</a:t>
            </a:r>
          </a:p>
          <a:p>
            <a:pPr algn="just" eaLnBrk="1" hangingPunct="1"/>
            <a:r>
              <a:rPr lang="pt-PT" sz="2800" smtClean="0"/>
              <a:t>Construção de um guião, pondo em destaque o mais relevante de acordo com os objectivos da visita</a:t>
            </a:r>
            <a:endParaRPr lang="pt-PT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Do guião devem constar os seguintes elementos:</a:t>
            </a:r>
          </a:p>
        </p:txBody>
      </p:sp>
      <p:sp>
        <p:nvSpPr>
          <p:cNvPr id="9219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2468563"/>
            <a:ext cx="8229600" cy="3746500"/>
          </a:xfrm>
        </p:spPr>
        <p:txBody>
          <a:bodyPr/>
          <a:lstStyle/>
          <a:p>
            <a:r>
              <a:rPr lang="pt-PT" smtClean="0"/>
              <a:t>Itinerário</a:t>
            </a:r>
          </a:p>
          <a:p>
            <a:r>
              <a:rPr lang="pt-PT" smtClean="0"/>
              <a:t>Horário </a:t>
            </a:r>
          </a:p>
          <a:p>
            <a:r>
              <a:rPr lang="pt-PT" smtClean="0"/>
              <a:t>Tarefas a realizar</a:t>
            </a:r>
          </a:p>
          <a:p>
            <a:r>
              <a:rPr lang="pt-PT" smtClean="0"/>
              <a:t>Informação relevante sobre os locais a visitar</a:t>
            </a:r>
          </a:p>
          <a:p>
            <a:r>
              <a:rPr lang="pt-PT" smtClean="0"/>
              <a:t>Regras a cumprir</a:t>
            </a:r>
          </a:p>
          <a:p>
            <a:r>
              <a:rPr lang="pt-PT" smtClean="0"/>
              <a:t>Material necessário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PT" smtClean="0">
                <a:latin typeface="Comic Sans MS" pitchFamily="66" charset="0"/>
              </a:rPr>
              <a:t>Aspectos a não esquecer</a:t>
            </a:r>
          </a:p>
        </p:txBody>
      </p:sp>
      <p:sp>
        <p:nvSpPr>
          <p:cNvPr id="1024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pt-PT" sz="3200" smtClean="0"/>
          </a:p>
          <a:p>
            <a:pPr algn="just" eaLnBrk="1" hangingPunct="1"/>
            <a:r>
              <a:rPr lang="pt-PT" sz="3200" smtClean="0"/>
              <a:t>O guião deve:</a:t>
            </a:r>
          </a:p>
          <a:p>
            <a:pPr algn="just" eaLnBrk="1" hangingPunct="1"/>
            <a:endParaRPr lang="pt-PT" sz="3200" smtClean="0"/>
          </a:p>
          <a:p>
            <a:pPr lvl="1" algn="just" eaLnBrk="1" hangingPunct="1"/>
            <a:r>
              <a:rPr lang="pt-PT" sz="3000" smtClean="0"/>
              <a:t>Ser distribuído por todos os participantes</a:t>
            </a:r>
          </a:p>
          <a:p>
            <a:pPr lvl="1" algn="just" eaLnBrk="1" hangingPunct="1"/>
            <a:r>
              <a:rPr lang="pt-PT" sz="3000" smtClean="0"/>
              <a:t>Conter uma linguagem adequada e clara</a:t>
            </a:r>
          </a:p>
          <a:p>
            <a:pPr lvl="1" algn="just" eaLnBrk="1" hangingPunct="1"/>
            <a:r>
              <a:rPr lang="pt-PT" sz="3000" smtClean="0"/>
              <a:t>Imagens ou mapas devidamente legendados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681662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 smtClean="0">
              <a:latin typeface="+mj-lt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Não delapidar o património, não recolher qualquer recordação natural (plantas, rochas, etc.)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t-PT" dirty="0" smtClean="0">
              <a:latin typeface="+mj-lt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Adequar a extensão do percurso à natureza dos participantes, bem como às características do meio (tipo de solo, de relevo, ter ou não ter chovido).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t-PT" dirty="0" smtClean="0">
              <a:latin typeface="+mj-lt"/>
            </a:endParaRP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Ter em atenção as condições meteorológicas, as estações do ano, e as condições específicas de cada região, sendo aconselhável a consulta de registos de tabelas do Instituto nacional de Meteorologia e Geofísica e a elaboração de circuitos alternativos</a:t>
            </a:r>
            <a:r>
              <a:rPr lang="pt-PT" dirty="0" smtClean="0"/>
              <a:t>.</a:t>
            </a: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5387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pt-PT" sz="3600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No Local a Visitar: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Nas visitas à beira mar deve ser consultada a tabela de marés.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Guardar o lixo num saco trazido para o efeito.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Trazer roupa e calçado adequados, líquidos, alimentação, material de primeiros socorros.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 smtClean="0">
              <a:latin typeface="+mj-lt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Informar  a escola do trajecto e horário do percurso.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Arranjar um guia (se necessário).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dirty="0" smtClean="0">
                <a:latin typeface="+mj-lt"/>
              </a:rPr>
              <a:t>Fazer-se acompanhar de materiais de registo: máquinas fotográficas, câmaras de vídeo, binóculos</a:t>
            </a:r>
            <a:r>
              <a:rPr lang="pt-PT" dirty="0" smtClean="0"/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2285992"/>
            <a:ext cx="8305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dirty="0" smtClean="0">
                <a:latin typeface="Comic Sans MS" pitchFamily="66" charset="0"/>
              </a:rPr>
              <a:t>Avaliação da Actividade</a:t>
            </a:r>
            <a:endParaRPr lang="pt-PT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9600" cy="1285875"/>
          </a:xfrm>
        </p:spPr>
        <p:txBody>
          <a:bodyPr/>
          <a:lstStyle/>
          <a:p>
            <a:pPr eaLnBrk="1" hangingPunct="1"/>
            <a:r>
              <a:rPr lang="pt-PT" sz="4000" smtClean="0">
                <a:latin typeface="Comic Sans MS" pitchFamily="66" charset="0"/>
              </a:rPr>
              <a:t>Elaboração de um relatório, que deve conter: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0" y="1920875"/>
            <a:ext cx="3643313" cy="4433888"/>
          </a:xfrm>
        </p:spPr>
        <p:txBody>
          <a:bodyPr>
            <a:normAutofit/>
          </a:bodyPr>
          <a:lstStyle/>
          <a:p>
            <a:pPr marL="640080" lvl="1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t-PT" dirty="0" smtClean="0"/>
          </a:p>
          <a:p>
            <a:pPr marL="640080" lvl="1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dirty="0" smtClean="0">
                <a:latin typeface="Comic Sans MS" pitchFamily="66" charset="0"/>
              </a:rPr>
              <a:t>Um cabeçalho onde conste: </a:t>
            </a:r>
          </a:p>
          <a:p>
            <a:pPr lvl="2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dirty="0" smtClean="0">
                <a:latin typeface="+mj-lt"/>
              </a:rPr>
              <a:t>o nome da pessoa ou grupo responsável pela sua elaboração; </a:t>
            </a:r>
          </a:p>
          <a:p>
            <a:pPr lvl="2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dirty="0" smtClean="0">
                <a:latin typeface="+mj-lt"/>
              </a:rPr>
              <a:t>a quem se destina;</a:t>
            </a:r>
          </a:p>
          <a:p>
            <a:pPr lvl="2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dirty="0" smtClean="0">
                <a:latin typeface="+mj-lt"/>
              </a:rPr>
              <a:t>o assunto tratado; </a:t>
            </a:r>
          </a:p>
          <a:p>
            <a:pPr lvl="2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dirty="0" smtClean="0">
                <a:latin typeface="+mj-lt"/>
              </a:rPr>
              <a:t>a data da sua elaboração.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714750" y="1920875"/>
            <a:ext cx="4857750" cy="4437063"/>
          </a:xfrm>
        </p:spPr>
        <p:txBody>
          <a:bodyPr>
            <a:normAutofit/>
          </a:bodyPr>
          <a:lstStyle/>
          <a:p>
            <a:pPr lvl="2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t-PT" dirty="0" smtClean="0"/>
              <a:t> </a:t>
            </a:r>
          </a:p>
          <a:p>
            <a:pPr lvl="2" indent="-246888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pt-PT" sz="2400" dirty="0" smtClean="0">
                <a:latin typeface="Comic Sans MS" pitchFamily="66" charset="0"/>
              </a:rPr>
              <a:t>Um Corpo onde conste: 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pt-PT" sz="2000" dirty="0" smtClean="0">
                <a:latin typeface="+mj-lt"/>
              </a:rPr>
              <a:t>a descrição do modo como decorreu a visita; 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pt-PT" sz="2000" dirty="0" smtClean="0">
                <a:latin typeface="+mj-lt"/>
              </a:rPr>
              <a:t>as datas e horas de chegada e de partida dos participantes;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pt-PT" sz="2000" dirty="0" smtClean="0">
                <a:latin typeface="+mj-lt"/>
              </a:rPr>
              <a:t>o que foi  mais e menos atentamente observado;</a:t>
            </a:r>
          </a:p>
          <a:p>
            <a:pPr marL="1188720" lvl="3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v"/>
              <a:defRPr/>
            </a:pPr>
            <a:r>
              <a:rPr lang="pt-PT" sz="2000" dirty="0" smtClean="0">
                <a:latin typeface="+mj-lt"/>
              </a:rPr>
              <a:t>uma conclusão que dê conta do interesse, dos problemas  e juízos críticos levantados pela visita.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D:\ANO LECTIVO 08-09\IMAGENS\mais_a1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85992"/>
            <a:ext cx="4250529" cy="40662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851648" cy="1828800"/>
          </a:xfrm>
        </p:spPr>
        <p:txBody>
          <a:bodyPr/>
          <a:lstStyle/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Divulgação à Comunidade educativa</a:t>
            </a:r>
            <a:endParaRPr lang="pt-PT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928688"/>
            <a:ext cx="8229600" cy="539591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dirty="0" smtClean="0">
              <a:latin typeface="+mj-lt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sz="3200" dirty="0" smtClean="0">
              <a:latin typeface="+mj-lt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sz="3200" dirty="0" smtClean="0">
                <a:latin typeface="+mj-lt"/>
              </a:rPr>
              <a:t>Realização de exposições;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sz="3200" dirty="0" smtClean="0">
                <a:latin typeface="+mj-lt"/>
              </a:rPr>
              <a:t>Peças de teatro;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sz="3200" dirty="0" smtClean="0">
                <a:latin typeface="+mj-lt"/>
              </a:rPr>
              <a:t>Pequenos filmes;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pt-PT" sz="3200" dirty="0" smtClean="0">
                <a:latin typeface="+mj-lt"/>
              </a:rPr>
              <a:t>Documentos em PowerPoint, etc.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pt-PT" sz="3200" dirty="0" smtClean="0">
                <a:latin typeface="+mj-lt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t-PT" sz="3200" dirty="0" smtClean="0">
                <a:latin typeface="+mj-lt"/>
              </a:rPr>
              <a:t>		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t-PT" sz="3200" dirty="0" smtClean="0">
                <a:latin typeface="+mj-lt"/>
              </a:rPr>
              <a:t>			 representativas  da actividade realizada.</a:t>
            </a:r>
            <a:endParaRPr lang="pt-PT" sz="3200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pt-PT" sz="3200" dirty="0"/>
          </a:p>
        </p:txBody>
      </p:sp>
      <p:sp>
        <p:nvSpPr>
          <p:cNvPr id="4" name="Seta curvada à direita 3"/>
          <p:cNvSpPr/>
          <p:nvPr/>
        </p:nvSpPr>
        <p:spPr>
          <a:xfrm>
            <a:off x="1500188" y="4286250"/>
            <a:ext cx="785812" cy="121443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solidFill>
                <a:schemeClr val="tx1"/>
              </a:solidFill>
            </a:endParaRPr>
          </a:p>
        </p:txBody>
      </p:sp>
      <p:sp>
        <p:nvSpPr>
          <p:cNvPr id="5" name="Seta curvada à esquerda 4"/>
          <p:cNvSpPr/>
          <p:nvPr/>
        </p:nvSpPr>
        <p:spPr>
          <a:xfrm>
            <a:off x="3643313" y="4357688"/>
            <a:ext cx="571500" cy="8572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solidFill>
                  <a:schemeClr val="bg1"/>
                </a:solidFill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solidFill>
                  <a:schemeClr val="bg1"/>
                </a:solidFill>
                <a:latin typeface="+mj-lt"/>
              </a:rPr>
              <a:t>Equipa do </a:t>
            </a:r>
            <a:r>
              <a:rPr lang="pt-PT" sz="2000" b="1" dirty="0" err="1" smtClean="0">
                <a:solidFill>
                  <a:schemeClr val="bg1"/>
                </a:solidFill>
                <a:latin typeface="+mj-lt"/>
              </a:rPr>
              <a:t>Projeto</a:t>
            </a:r>
            <a:r>
              <a:rPr lang="pt-PT" sz="2000" b="1" dirty="0" smtClean="0">
                <a:solidFill>
                  <a:schemeClr val="bg1"/>
                </a:solidFill>
                <a:latin typeface="+mj-lt"/>
              </a:rPr>
              <a:t> : </a:t>
            </a:r>
            <a:r>
              <a:rPr lang="pt-PT" sz="2000" b="1" dirty="0" err="1" smtClean="0">
                <a:solidFill>
                  <a:schemeClr val="bg1"/>
                </a:solidFill>
                <a:latin typeface="+mj-lt"/>
              </a:rPr>
              <a:t>Gina</a:t>
            </a:r>
            <a:r>
              <a:rPr lang="pt-PT" sz="2000" b="1" dirty="0" smtClean="0">
                <a:solidFill>
                  <a:schemeClr val="bg1"/>
                </a:solidFill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solidFill>
                  <a:schemeClr val="bg1"/>
                </a:solidFill>
                <a:latin typeface="+mj-lt"/>
              </a:rPr>
              <a:t>ES com 3º Ciclo do EB de Matias </a:t>
            </a:r>
            <a:r>
              <a:rPr lang="pt-PT" b="1" dirty="0">
                <a:solidFill>
                  <a:schemeClr val="bg1"/>
                </a:solidFill>
                <a:latin typeface="+mj-lt"/>
              </a:rPr>
              <a:t>A</a:t>
            </a:r>
            <a:r>
              <a:rPr lang="pt-PT" b="1" dirty="0" smtClean="0">
                <a:solidFill>
                  <a:schemeClr val="bg1"/>
                </a:solidFill>
                <a:latin typeface="+mj-lt"/>
              </a:rPr>
              <a:t>i</a:t>
            </a:r>
            <a:r>
              <a:rPr lang="pt-PT" b="1" dirty="0" smtClean="0">
                <a:latin typeface="+mj-lt"/>
              </a:rPr>
              <a:t>res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x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x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484</Words>
  <Application>Microsoft Office PowerPoint</Application>
  <PresentationFormat>Apresentação no Ecrã (4:3)</PresentationFormat>
  <Paragraphs>84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Fluxo</vt:lpstr>
      <vt:lpstr>Como preparar uma Visita de Estudo?</vt:lpstr>
      <vt:lpstr>Tipo de actividades</vt:lpstr>
      <vt:lpstr>Preparação da Visita Aspectos a ter em consideração</vt:lpstr>
      <vt:lpstr>No local a visitar:</vt:lpstr>
      <vt:lpstr>Do guião devem constar os seguintes elementos:</vt:lpstr>
      <vt:lpstr>Aspectos a não esquecer</vt:lpstr>
      <vt:lpstr>Diapositivo 7</vt:lpstr>
      <vt:lpstr>Diapositivo 8</vt:lpstr>
      <vt:lpstr>Avaliação da Actividade</vt:lpstr>
      <vt:lpstr>Elaboração de um relatório, que deve conter:</vt:lpstr>
      <vt:lpstr>Divulgação à Comunidade educativa</vt:lpstr>
      <vt:lpstr>Diapositivo 12</vt:lpstr>
      <vt:lpstr>Diapositivo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picard II</dc:creator>
  <cp:lastModifiedBy>aa</cp:lastModifiedBy>
  <cp:revision>22</cp:revision>
  <dcterms:created xsi:type="dcterms:W3CDTF">2008-09-08T20:43:53Z</dcterms:created>
  <dcterms:modified xsi:type="dcterms:W3CDTF">2013-10-14T15:28:01Z</dcterms:modified>
</cp:coreProperties>
</file>