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</p:sldIdLst>
  <p:sldSz cx="9144000" cy="6858000" type="screen4x3"/>
  <p:notesSz cx="6858000" cy="9144000"/>
  <p:defaultTextStyle>
    <a:defPPr>
      <a:defRPr lang="pt-P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noProof="0" smtClean="0"/>
              <a:t>Clique para editar os estilos de texto do modelo global</a:t>
            </a:r>
          </a:p>
          <a:p>
            <a:pPr lvl="1"/>
            <a:r>
              <a:rPr lang="pt-PT" noProof="0" smtClean="0"/>
              <a:t>Segundo nível</a:t>
            </a:r>
          </a:p>
          <a:p>
            <a:pPr lvl="2"/>
            <a:r>
              <a:rPr lang="pt-PT" noProof="0" smtClean="0"/>
              <a:t>Terceiro nível</a:t>
            </a:r>
          </a:p>
          <a:p>
            <a:pPr lvl="3"/>
            <a:r>
              <a:rPr lang="pt-PT" noProof="0" smtClean="0"/>
              <a:t>Quarto nível</a:t>
            </a:r>
          </a:p>
          <a:p>
            <a:pPr lvl="4"/>
            <a:r>
              <a:rPr lang="pt-PT" noProof="0" smtClean="0"/>
              <a:t>Quinto nível</a:t>
            </a: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8E61586-065E-44D7-AF13-E33554C841F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23102EA-837A-452A-9FFF-7095676E614D}" type="slidenum">
              <a:rPr lang="pt-PT" smtClean="0"/>
              <a:pPr/>
              <a:t>1</a:t>
            </a:fld>
            <a:endParaRPr lang="pt-PT" smtClean="0"/>
          </a:p>
        </p:txBody>
      </p:sp>
      <p:sp>
        <p:nvSpPr>
          <p:cNvPr id="122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1395F5-E872-4F4E-AC9F-575E3D6B4B0C}" type="slidenum">
              <a:rPr lang="pt-PT" smtClean="0"/>
              <a:pPr/>
              <a:t>2</a:t>
            </a:fld>
            <a:endParaRPr lang="pt-PT" smtClean="0"/>
          </a:p>
        </p:txBody>
      </p:sp>
      <p:sp>
        <p:nvSpPr>
          <p:cNvPr id="133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0EAC76F-A4B1-49DC-AD94-F206304E9812}" type="slidenum">
              <a:rPr lang="pt-PT" smtClean="0"/>
              <a:pPr/>
              <a:t>3</a:t>
            </a:fld>
            <a:endParaRPr lang="pt-PT" smtClean="0"/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BED808-6296-441B-8A54-62B102CDE68B}" type="slidenum">
              <a:rPr lang="pt-PT" smtClean="0"/>
              <a:pPr/>
              <a:t>4</a:t>
            </a:fld>
            <a:endParaRPr lang="pt-PT" smtClean="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29FC76-92E0-4643-AD4E-543EB4E3A153}" type="slidenum">
              <a:rPr lang="pt-PT" smtClean="0"/>
              <a:pPr/>
              <a:t>5</a:t>
            </a:fld>
            <a:endParaRPr lang="pt-PT" smtClean="0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611984-AD96-4E66-AD11-E61E4FF8F43A}" type="slidenum">
              <a:rPr lang="pt-PT" smtClean="0"/>
              <a:pPr/>
              <a:t>6</a:t>
            </a:fld>
            <a:endParaRPr lang="pt-PT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37D05F-62BC-479A-BF2E-9469F3D55644}" type="slidenum">
              <a:rPr lang="pt-PT" smtClean="0"/>
              <a:pPr/>
              <a:t>7</a:t>
            </a:fld>
            <a:endParaRPr lang="pt-PT" smtClean="0"/>
          </a:p>
        </p:txBody>
      </p:sp>
      <p:sp>
        <p:nvSpPr>
          <p:cNvPr id="18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pt-PT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46946B-86E8-409C-A9D3-DB1B4F2A2561}" type="slidenum">
              <a:rPr lang="pt-PT" smtClean="0"/>
              <a:pPr/>
              <a:t>9</a:t>
            </a:fld>
            <a:endParaRPr lang="pt-P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2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3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4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5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6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7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8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9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0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2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/>
              <a:ahLst/>
              <a:cxnLst>
                <a:cxn ang="0">
                  <a:pos x="335" y="0"/>
                </a:cxn>
                <a:cxn ang="0">
                  <a:pos x="333" y="1290"/>
                </a:cxn>
                <a:cxn ang="0">
                  <a:pos x="0" y="1290"/>
                </a:cxn>
                <a:cxn ang="0">
                  <a:pos x="6" y="3210"/>
                </a:cxn>
                <a:cxn ang="0">
                  <a:pos x="5550" y="3216"/>
                </a:cxn>
                <a:cxn ang="0">
                  <a:pos x="5550" y="0"/>
                </a:cxn>
                <a:cxn ang="0">
                  <a:pos x="335" y="0"/>
                </a:cxn>
                <a:cxn ang="0">
                  <a:pos x="335" y="0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1229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pt-PT"/>
              <a:t>Clique para editar o estilo do título</a:t>
            </a:r>
          </a:p>
        </p:txBody>
      </p:sp>
      <p:sp>
        <p:nvSpPr>
          <p:cNvPr id="12298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t-PT"/>
              <a:t>Faça clique para editar o estilo do subtítulo do modelo global</a:t>
            </a:r>
          </a:p>
        </p:txBody>
      </p:sp>
      <p:sp>
        <p:nvSpPr>
          <p:cNvPr id="11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15CC2B-75E3-49B2-BE36-C0A86EB3582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heel spokes="3"/>
    <p:sndAc>
      <p:stSnd>
        <p:snd r:embed="rId1" name="arrow.wav"/>
      </p:stSnd>
    </p:sndAc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60BD8F-4FF3-419D-89F1-933E643138BD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heel spokes="3"/>
    <p:sndAc>
      <p:stSnd>
        <p:snd r:embed="rId1" name="arrow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5378E9-FA04-40CB-9AF6-7F7C644C8C9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heel spokes="3"/>
    <p:sndAc>
      <p:stSnd>
        <p:snd r:embed="rId1" name="arrow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6DBB8D-8A3C-49AB-93FE-A591A6FC8AA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heel spokes="3"/>
    <p:sndAc>
      <p:stSnd>
        <p:snd r:embed="rId1" name="arrow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B0577D-E2D2-402B-806C-ED0194D7DBA2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heel spokes="3"/>
    <p:sndAc>
      <p:stSnd>
        <p:snd r:embed="rId1" name="arrow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84263C-065B-4E03-939F-5FBD3DDD5911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heel spokes="3"/>
    <p:sndAc>
      <p:stSnd>
        <p:snd r:embed="rId1" name="arrow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6B29B5-55E3-4534-9F88-6B81A3CCF52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heel spokes="3"/>
    <p:sndAc>
      <p:stSnd>
        <p:snd r:embed="rId1" name="arrow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3F79C-4F2C-4098-B0F8-A764DA232518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heel spokes="3"/>
    <p:sndAc>
      <p:stSnd>
        <p:snd r:embed="rId1" name="arrow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D06296-F52F-4449-89BD-91284C758227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heel spokes="3"/>
    <p:sndAc>
      <p:stSnd>
        <p:snd r:embed="rId1" name="arrow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76D166-1B40-45F6-AB7B-0D048F95597F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heel spokes="3"/>
    <p:sndAc>
      <p:stSnd>
        <p:snd r:embed="rId1" name="arrow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8E9AE-936E-43AF-B26E-9D1CD9B13CB6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</p:spTree>
  </p:cSld>
  <p:clrMapOvr>
    <a:masterClrMapping/>
  </p:clrMapOvr>
  <p:transition spd="slow">
    <p:wheel spokes="3"/>
    <p:sndAc>
      <p:stSnd>
        <p:snd r:embed="rId1" name="arrow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accent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1267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1268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/>
              <a:ahLst/>
              <a:cxnLst>
                <a:cxn ang="0">
                  <a:pos x="330" y="1764"/>
                </a:cxn>
                <a:cxn ang="0">
                  <a:pos x="0" y="1764"/>
                </a:cxn>
                <a:cxn ang="0">
                  <a:pos x="0" y="3168"/>
                </a:cxn>
                <a:cxn ang="0">
                  <a:pos x="5550" y="3168"/>
                </a:cxn>
                <a:cxn ang="0">
                  <a:pos x="5550" y="0"/>
                </a:cxn>
                <a:cxn ang="0">
                  <a:pos x="330" y="0"/>
                </a:cxn>
                <a:cxn ang="0">
                  <a:pos x="330" y="1764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1269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82"/>
                </a:cxn>
                <a:cxn ang="0">
                  <a:pos x="4897" y="2182"/>
                </a:cxn>
                <a:cxn ang="0">
                  <a:pos x="489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1270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1271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127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127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  <p:sp>
          <p:nvSpPr>
            <p:cNvPr id="1127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t-PT"/>
            </a:p>
          </p:txBody>
        </p:sp>
      </p:grpSp>
      <p:sp>
        <p:nvSpPr>
          <p:cNvPr id="1127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27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pt-PT"/>
          </a:p>
        </p:txBody>
      </p:sp>
      <p:sp>
        <p:nvSpPr>
          <p:cNvPr id="1127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3644826E-7A56-46A2-855B-F325FDB8362E}" type="slidenum">
              <a:rPr lang="pt-PT"/>
              <a:pPr>
                <a:defRPr/>
              </a:pPr>
              <a:t>‹nº›</a:t>
            </a:fld>
            <a:endParaRPr lang="pt-PT"/>
          </a:p>
        </p:txBody>
      </p:sp>
      <p:sp>
        <p:nvSpPr>
          <p:cNvPr id="11278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 estilo do título</a:t>
            </a:r>
          </a:p>
        </p:txBody>
      </p:sp>
      <p:sp>
        <p:nvSpPr>
          <p:cNvPr id="11279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PT" smtClean="0"/>
              <a:t>Clique para editar os estilos de texto do modelo global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wheel spokes="3"/>
    <p:sndAc>
      <p:stSnd>
        <p:snd r:embed="rId13" name="arrow.wav" builtIn="1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2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2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2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2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8" grpId="0"/>
      <p:bldP spid="11279" grpId="0" build="p">
        <p:tmplLst>
          <p:tmpl lvl="1">
            <p:tnLst>
              <p:par>
                <p:cTn presetID="44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2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2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2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2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2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2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2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3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2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2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2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4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2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2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2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  <p:tmpl lvl="5">
            <p:tnLst>
              <p:par>
                <p:cTn presetID="44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2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279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1127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127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05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0113" y="2060575"/>
            <a:ext cx="7772400" cy="803275"/>
          </a:xfrm>
        </p:spPr>
        <p:txBody>
          <a:bodyPr/>
          <a:lstStyle/>
          <a:p>
            <a:pPr eaLnBrk="1" hangingPunct="1">
              <a:defRPr/>
            </a:pPr>
            <a:r>
              <a:rPr lang="pt-PT" sz="4400" smtClean="0">
                <a:latin typeface="Comic Sans MS" pitchFamily="66" charset="0"/>
              </a:rPr>
              <a:t>Como fazer um resumo?</a:t>
            </a:r>
          </a:p>
        </p:txBody>
      </p:sp>
      <p:pic>
        <p:nvPicPr>
          <p:cNvPr id="3075" name="Picture 5" descr="j0426568"/>
          <p:cNvPicPr>
            <a:picLocks noChangeAspect="1" noChangeArrowheads="1"/>
          </p:cNvPicPr>
          <p:nvPr/>
        </p:nvPicPr>
        <p:blipFill>
          <a:blip r:embed="rId4"/>
          <a:srcRect r="3477"/>
          <a:stretch>
            <a:fillRect/>
          </a:stretch>
        </p:blipFill>
        <p:spPr bwMode="auto">
          <a:xfrm>
            <a:off x="3419475" y="3429000"/>
            <a:ext cx="2397125" cy="2482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7"/>
          <p:cNvSpPr txBox="1">
            <a:spLocks noChangeArrowheads="1"/>
          </p:cNvSpPr>
          <p:nvPr/>
        </p:nvSpPr>
        <p:spPr bwMode="auto">
          <a:xfrm>
            <a:off x="1692275" y="620713"/>
            <a:ext cx="712946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pt-PT" sz="3600">
                <a:latin typeface="Comic Sans MS" pitchFamily="66" charset="0"/>
              </a:rPr>
              <a:t>Mediateca Escolar - Guia</a:t>
            </a:r>
            <a:r>
              <a:rPr lang="pt-PT" sz="3600"/>
              <a:t> Prático</a:t>
            </a:r>
          </a:p>
        </p:txBody>
      </p:sp>
      <p:pic>
        <p:nvPicPr>
          <p:cNvPr id="3077" name="Picture 8" descr="símbolo_mediatec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260350"/>
            <a:ext cx="1214438" cy="1223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PT" sz="3600" b="0" smtClean="0">
                <a:latin typeface="Comic Sans MS" pitchFamily="66" charset="0"/>
              </a:rPr>
              <a:t/>
            </a:r>
            <a:br>
              <a:rPr lang="pt-PT" sz="3600" b="0" smtClean="0">
                <a:latin typeface="Comic Sans MS" pitchFamily="66" charset="0"/>
              </a:rPr>
            </a:br>
            <a:r>
              <a:rPr lang="pt-PT" sz="3600" b="0" smtClean="0">
                <a:latin typeface="Comic Sans MS" pitchFamily="66" charset="0"/>
              </a:rPr>
              <a:t>Características de um bom resumo</a:t>
            </a:r>
            <a:r>
              <a:rPr lang="pt-PT" sz="3600" smtClean="0">
                <a:latin typeface="Comic Sans MS" pitchFamily="66" charset="0"/>
              </a:rPr>
              <a:t/>
            </a:r>
            <a:br>
              <a:rPr lang="pt-PT" sz="3600" smtClean="0">
                <a:latin typeface="Comic Sans MS" pitchFamily="66" charset="0"/>
              </a:rPr>
            </a:br>
            <a:endParaRPr lang="pt-PT" sz="3600" smtClean="0">
              <a:latin typeface="Comic Sans MS" pitchFamily="66" charset="0"/>
            </a:endParaRP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PT" sz="2400" smtClean="0">
                <a:latin typeface="Comic Sans MS" pitchFamily="66" charset="0"/>
              </a:rPr>
              <a:t>*</a:t>
            </a:r>
            <a:r>
              <a:rPr lang="pt-PT" sz="2400" b="1" u="sng" smtClean="0">
                <a:latin typeface="Comic Sans MS" pitchFamily="66" charset="0"/>
              </a:rPr>
              <a:t>Brevidade</a:t>
            </a:r>
            <a:r>
              <a:rPr lang="pt-PT" sz="2400" smtClean="0">
                <a:latin typeface="Comic Sans MS" pitchFamily="66" charset="0"/>
              </a:rPr>
              <a:t> - Só contém as ideias principais. Os pormenores não são incluídos.</a:t>
            </a:r>
            <a:br>
              <a:rPr lang="pt-PT" sz="2400" smtClean="0">
                <a:latin typeface="Comic Sans MS" pitchFamily="66" charset="0"/>
              </a:rPr>
            </a:br>
            <a:endParaRPr lang="pt-PT" sz="2400" smtClean="0"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pt-PT" sz="2400" smtClean="0">
                <a:latin typeface="Comic Sans MS" pitchFamily="66" charset="0"/>
              </a:rPr>
              <a:t>*</a:t>
            </a:r>
            <a:r>
              <a:rPr lang="pt-PT" sz="2400" b="1" u="sng" smtClean="0">
                <a:latin typeface="Comic Sans MS" pitchFamily="66" charset="0"/>
              </a:rPr>
              <a:t>Rigor e clareza</a:t>
            </a:r>
            <a:r>
              <a:rPr lang="pt-PT" sz="2400" smtClean="0">
                <a:latin typeface="Comic Sans MS" pitchFamily="66" charset="0"/>
              </a:rPr>
              <a:t> - Exprime as ideias fundamentais do texto, de uma forma coerente e clara,  respeitando o pensamento do autor.</a:t>
            </a:r>
            <a:br>
              <a:rPr lang="pt-PT" sz="2400" smtClean="0">
                <a:latin typeface="Comic Sans MS" pitchFamily="66" charset="0"/>
              </a:rPr>
            </a:br>
            <a:endParaRPr lang="pt-PT" sz="2400" smtClean="0"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pt-PT" sz="2400" smtClean="0">
                <a:latin typeface="Comic Sans MS" pitchFamily="66" charset="0"/>
              </a:rPr>
              <a:t>*</a:t>
            </a:r>
            <a:r>
              <a:rPr lang="pt-PT" sz="2400" b="1" u="sng" smtClean="0">
                <a:latin typeface="Comic Sans MS" pitchFamily="66" charset="0"/>
              </a:rPr>
              <a:t>Linguagem pessoal</a:t>
            </a:r>
            <a:r>
              <a:rPr lang="pt-PT" sz="2400" smtClean="0">
                <a:latin typeface="Comic Sans MS" pitchFamily="66" charset="0"/>
              </a:rPr>
              <a:t> - Não é uma cópia do texto; as ideias são expressas por palavras nossas.</a:t>
            </a:r>
          </a:p>
        </p:txBody>
      </p:sp>
    </p:spTree>
  </p:cSld>
  <p:clrMapOvr>
    <a:masterClrMapping/>
  </p:clrMapOvr>
  <p:transition spd="slow">
    <p:wheel spokes="3"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1125538"/>
            <a:ext cx="7772400" cy="1470025"/>
          </a:xfrm>
        </p:spPr>
        <p:txBody>
          <a:bodyPr/>
          <a:lstStyle/>
          <a:p>
            <a:pPr eaLnBrk="1" hangingPunct="1">
              <a:defRPr/>
            </a:pPr>
            <a:r>
              <a:rPr lang="pt-PT" sz="4400" b="0" smtClean="0">
                <a:latin typeface="Comic Sans MS" pitchFamily="66" charset="0"/>
              </a:rPr>
              <a:t/>
            </a:r>
            <a:br>
              <a:rPr lang="pt-PT" sz="4400" b="0" smtClean="0">
                <a:latin typeface="Comic Sans MS" pitchFamily="66" charset="0"/>
              </a:rPr>
            </a:br>
            <a:r>
              <a:rPr lang="pt-PT" sz="4400" b="0" smtClean="0">
                <a:latin typeface="Comic Sans MS" pitchFamily="66" charset="0"/>
              </a:rPr>
              <a:t>Processo de execução de um resumo</a:t>
            </a:r>
            <a:r>
              <a:rPr lang="pt-PT" sz="4800" b="0" smtClean="0"/>
              <a:t/>
            </a:r>
            <a:br>
              <a:rPr lang="pt-PT" sz="4800" b="0" smtClean="0"/>
            </a:br>
            <a:endParaRPr lang="pt-PT" sz="4800" b="0" smtClean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2781300"/>
            <a:ext cx="6400800" cy="3240088"/>
          </a:xfrm>
        </p:spPr>
        <p:txBody>
          <a:bodyPr/>
          <a:lstStyle/>
          <a:p>
            <a:pPr eaLnBrk="1" hangingPunct="1">
              <a:defRPr/>
            </a:pPr>
            <a:endParaRPr lang="pt-PT" smtClean="0"/>
          </a:p>
        </p:txBody>
      </p:sp>
      <p:pic>
        <p:nvPicPr>
          <p:cNvPr id="5124" name="Picture 6" descr="j0288928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28988" y="3429000"/>
            <a:ext cx="2484437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PT" sz="3600" smtClean="0">
                <a:latin typeface="Comic Sans MS" pitchFamily="66" charset="0"/>
              </a:rPr>
              <a:t>1º PASSO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 eaLnBrk="1" hangingPunct="1">
              <a:defRPr/>
            </a:pPr>
            <a:r>
              <a:rPr lang="pt-PT" b="1" smtClean="0">
                <a:latin typeface="Comic Sans MS" pitchFamily="66" charset="0"/>
              </a:rPr>
              <a:t> </a:t>
            </a:r>
            <a:r>
              <a:rPr lang="pt-PT" smtClean="0">
                <a:latin typeface="Comic Sans MS" pitchFamily="66" charset="0"/>
              </a:rPr>
              <a:t>Lê o texto e tenta compreendê-lo bem. Identifica as ideias principais, parágrafo a parágrafo.</a:t>
            </a:r>
          </a:p>
          <a:p>
            <a:pPr eaLnBrk="1" hangingPunct="1">
              <a:defRPr/>
            </a:pPr>
            <a:r>
              <a:rPr lang="pt-PT" smtClean="0">
                <a:latin typeface="Comic Sans MS" pitchFamily="66" charset="0"/>
              </a:rPr>
              <a:t>------ podes sublinhá-las, durante a leitura.</a:t>
            </a:r>
            <a:br>
              <a:rPr lang="pt-PT" smtClean="0">
                <a:latin typeface="Comic Sans MS" pitchFamily="66" charset="0"/>
              </a:rPr>
            </a:br>
            <a:r>
              <a:rPr lang="pt-PT" smtClean="0">
                <a:latin typeface="Comic Sans MS" pitchFamily="66" charset="0"/>
              </a:rPr>
              <a:t>------ podes fazer um esquema, no fim da leitura, para organizar o texto e os parágrafos.</a:t>
            </a:r>
            <a:endParaRPr lang="pt-PT" b="1" smtClean="0">
              <a:latin typeface="Comic Sans MS" pitchFamily="66" charset="0"/>
            </a:endParaRPr>
          </a:p>
        </p:txBody>
      </p:sp>
      <p:pic>
        <p:nvPicPr>
          <p:cNvPr id="6148" name="Picture 4" descr="mã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9338" y="1125538"/>
            <a:ext cx="4191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PT" sz="3600" smtClean="0">
                <a:latin typeface="Comic Sans MS" pitchFamily="66" charset="0"/>
              </a:rPr>
              <a:t>2º PASSO</a:t>
            </a:r>
          </a:p>
        </p:txBody>
      </p:sp>
      <p:sp>
        <p:nvSpPr>
          <p:cNvPr id="717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pt-PT" sz="2800" smtClean="0">
                <a:latin typeface="Comic Sans MS" pitchFamily="66" charset="0"/>
              </a:rPr>
              <a:t> Começa a escrever o teu resumo, respeitando sempre o conteúdo do texto e o pensamento do autor.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pt-PT" sz="2800" smtClean="0">
                <a:latin typeface="Comic Sans MS" pitchFamily="66" charset="0"/>
              </a:rPr>
              <a:t>------ procura não incluir pormenores desnecessários.</a:t>
            </a:r>
            <a:br>
              <a:rPr lang="pt-PT" sz="2800" smtClean="0">
                <a:latin typeface="Comic Sans MS" pitchFamily="66" charset="0"/>
              </a:rPr>
            </a:br>
            <a:r>
              <a:rPr lang="pt-PT" sz="2800" smtClean="0">
                <a:latin typeface="Comic Sans MS" pitchFamily="66" charset="0"/>
              </a:rPr>
              <a:t>------ substitui ideias repetidas ou semelhantes por uma que as englobe.</a:t>
            </a:r>
            <a:br>
              <a:rPr lang="pt-PT" sz="2800" smtClean="0">
                <a:latin typeface="Comic Sans MS" pitchFamily="66" charset="0"/>
              </a:rPr>
            </a:br>
            <a:r>
              <a:rPr lang="pt-PT" sz="2800" smtClean="0">
                <a:latin typeface="Comic Sans MS" pitchFamily="66" charset="0"/>
              </a:rPr>
              <a:t>------ utiliza termos genéricos em vez de listas.</a:t>
            </a:r>
            <a:br>
              <a:rPr lang="pt-PT" sz="2800" smtClean="0">
                <a:latin typeface="Comic Sans MS" pitchFamily="66" charset="0"/>
              </a:rPr>
            </a:br>
            <a:r>
              <a:rPr lang="pt-PT" sz="2800" smtClean="0">
                <a:latin typeface="Comic Sans MS" pitchFamily="66" charset="0"/>
              </a:rPr>
              <a:t>------ utiliza uma linguagem pessoal.</a:t>
            </a:r>
            <a:endParaRPr lang="pt-PT" sz="2800" b="1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defRPr/>
            </a:pPr>
            <a:endParaRPr lang="pt-PT" sz="2800" smtClean="0"/>
          </a:p>
        </p:txBody>
      </p:sp>
      <p:pic>
        <p:nvPicPr>
          <p:cNvPr id="7172" name="Picture 4" descr="mã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3" y="1196975"/>
            <a:ext cx="419100" cy="32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PT" sz="3600" smtClean="0">
                <a:latin typeface="Comic Sans MS" pitchFamily="66" charset="0"/>
              </a:rPr>
              <a:t>3º PASSO</a:t>
            </a:r>
          </a:p>
        </p:txBody>
      </p:sp>
      <p:sp>
        <p:nvSpPr>
          <p:cNvPr id="819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PT" b="1" smtClean="0">
                <a:latin typeface="Comic Sans MS" pitchFamily="66" charset="0"/>
              </a:rPr>
              <a:t> </a:t>
            </a:r>
            <a:r>
              <a:rPr lang="pt-PT" smtClean="0">
                <a:latin typeface="Comic Sans MS" pitchFamily="66" charset="0"/>
              </a:rPr>
              <a:t>Lê o teu resumo e avalia-o, corrigindo os aspectos que achares necessários.</a:t>
            </a:r>
          </a:p>
          <a:p>
            <a:pPr eaLnBrk="1" hangingPunct="1">
              <a:defRPr/>
            </a:pPr>
            <a:r>
              <a:rPr lang="pt-PT" smtClean="0">
                <a:latin typeface="Comic Sans MS" pitchFamily="66" charset="0"/>
              </a:rPr>
              <a:t>------ contém as ideias principais ?</a:t>
            </a:r>
            <a:br>
              <a:rPr lang="pt-PT" smtClean="0">
                <a:latin typeface="Comic Sans MS" pitchFamily="66" charset="0"/>
              </a:rPr>
            </a:br>
            <a:r>
              <a:rPr lang="pt-PT" smtClean="0">
                <a:latin typeface="Comic Sans MS" pitchFamily="66" charset="0"/>
              </a:rPr>
              <a:t>------ a ideia do autor foi respeitada ?</a:t>
            </a:r>
            <a:br>
              <a:rPr lang="pt-PT" smtClean="0">
                <a:latin typeface="Comic Sans MS" pitchFamily="66" charset="0"/>
              </a:rPr>
            </a:br>
            <a:r>
              <a:rPr lang="pt-PT" smtClean="0">
                <a:latin typeface="Comic Sans MS" pitchFamily="66" charset="0"/>
              </a:rPr>
              <a:t>------ o texto é claro?</a:t>
            </a:r>
            <a:br>
              <a:rPr lang="pt-PT" smtClean="0">
                <a:latin typeface="Comic Sans MS" pitchFamily="66" charset="0"/>
              </a:rPr>
            </a:br>
            <a:r>
              <a:rPr lang="pt-PT" smtClean="0">
                <a:latin typeface="Comic Sans MS" pitchFamily="66" charset="0"/>
              </a:rPr>
              <a:t>------ não há pormenores nem repetições?</a:t>
            </a:r>
            <a:endParaRPr lang="pt-PT" b="1" smtClean="0">
              <a:latin typeface="Comic Sans MS" pitchFamily="66" charset="0"/>
            </a:endParaRPr>
          </a:p>
          <a:p>
            <a:pPr eaLnBrk="1" hangingPunct="1">
              <a:defRPr/>
            </a:pPr>
            <a:endParaRPr lang="pt-PT" smtClean="0"/>
          </a:p>
          <a:p>
            <a:pPr eaLnBrk="1" hangingPunct="1">
              <a:defRPr/>
            </a:pPr>
            <a:endParaRPr lang="pt-PT" smtClean="0"/>
          </a:p>
        </p:txBody>
      </p:sp>
      <p:pic>
        <p:nvPicPr>
          <p:cNvPr id="8196" name="Picture 4" descr="mã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1638" y="1268413"/>
            <a:ext cx="4191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pt-PT" sz="3600" smtClean="0">
                <a:latin typeface="Comic Sans MS" pitchFamily="66" charset="0"/>
              </a:rPr>
              <a:t>4º PASSO</a:t>
            </a:r>
          </a:p>
        </p:txBody>
      </p:sp>
      <p:sp>
        <p:nvSpPr>
          <p:cNvPr id="921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pt-PT" b="1" smtClean="0">
              <a:latin typeface="Comic Sans MS" pitchFamily="66" charset="0"/>
            </a:endParaRPr>
          </a:p>
          <a:p>
            <a:pPr eaLnBrk="1" hangingPunct="1">
              <a:defRPr/>
            </a:pPr>
            <a:r>
              <a:rPr lang="pt-PT" b="1" smtClean="0">
                <a:latin typeface="Comic Sans MS" pitchFamily="66" charset="0"/>
              </a:rPr>
              <a:t> </a:t>
            </a:r>
            <a:r>
              <a:rPr lang="pt-PT" smtClean="0">
                <a:latin typeface="Comic Sans MS" pitchFamily="66" charset="0"/>
              </a:rPr>
              <a:t>Faz outra leitura do teu resumo e aperfeiçoa a linguagem do texto (ortografia, construção de frases, etc.) se for necessário.</a:t>
            </a:r>
          </a:p>
          <a:p>
            <a:pPr eaLnBrk="1" hangingPunct="1">
              <a:defRPr/>
            </a:pPr>
            <a:endParaRPr lang="pt-PT" smtClean="0"/>
          </a:p>
        </p:txBody>
      </p:sp>
      <p:pic>
        <p:nvPicPr>
          <p:cNvPr id="9220" name="Picture 4" descr="mão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1638" y="1412875"/>
            <a:ext cx="419100" cy="21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3"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ângulo 5"/>
          <p:cNvSpPr>
            <a:spLocks noChangeArrowheads="1"/>
          </p:cNvSpPr>
          <p:nvPr/>
        </p:nvSpPr>
        <p:spPr bwMode="auto">
          <a:xfrm>
            <a:off x="0" y="1052513"/>
            <a:ext cx="9144000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 2" pitchFamily="18" charset="2"/>
              <a:buNone/>
            </a:pPr>
            <a:r>
              <a:rPr lang="pt-PT" sz="2000" b="1" dirty="0"/>
              <a:t>Ficha Técnica</a:t>
            </a:r>
          </a:p>
          <a:p>
            <a:pPr algn="ctr">
              <a:buFont typeface="Wingdings 2" pitchFamily="18" charset="2"/>
              <a:buNone/>
            </a:pPr>
            <a:endParaRPr lang="pt-PT" b="1" dirty="0"/>
          </a:p>
          <a:p>
            <a:pPr algn="ctr">
              <a:buFont typeface="Wingdings 2" pitchFamily="18" charset="2"/>
              <a:buNone/>
            </a:pPr>
            <a:r>
              <a:rPr lang="pt-PT" b="1" dirty="0"/>
              <a:t>Realização: Mediateca Escolar</a:t>
            </a:r>
          </a:p>
          <a:p>
            <a:pPr algn="ctr">
              <a:buFont typeface="Wingdings 2" pitchFamily="18" charset="2"/>
              <a:buNone/>
            </a:pPr>
            <a:r>
              <a:rPr lang="pt-PT" b="1" dirty="0"/>
              <a:t>Coordenadora do Projecto: </a:t>
            </a:r>
            <a:r>
              <a:rPr lang="pt-PT" b="1" dirty="0" err="1"/>
              <a:t>Gina</a:t>
            </a:r>
            <a:r>
              <a:rPr lang="pt-PT" b="1" dirty="0"/>
              <a:t> Rodrigues</a:t>
            </a:r>
          </a:p>
          <a:p>
            <a:pPr algn="ctr">
              <a:buFont typeface="Wingdings 2" pitchFamily="18" charset="2"/>
              <a:buNone/>
            </a:pPr>
            <a:r>
              <a:rPr lang="pt-PT" b="1" dirty="0"/>
              <a:t>Autoras: Mª </a:t>
            </a:r>
            <a:r>
              <a:rPr lang="pt-PT" b="1"/>
              <a:t>José </a:t>
            </a:r>
            <a:r>
              <a:rPr lang="pt-PT" b="1" smtClean="0"/>
              <a:t>Rodrigues </a:t>
            </a:r>
            <a:r>
              <a:rPr lang="pt-PT" b="1" dirty="0"/>
              <a:t>e Rosa Albuquerque</a:t>
            </a:r>
          </a:p>
          <a:p>
            <a:pPr algn="ctr">
              <a:buFont typeface="Wingdings 2" pitchFamily="18" charset="2"/>
              <a:buNone/>
            </a:pPr>
            <a:r>
              <a:rPr lang="pt-PT" b="1" dirty="0"/>
              <a:t>2008/2009</a:t>
            </a:r>
          </a:p>
          <a:p>
            <a:pPr algn="ctr">
              <a:buFont typeface="Wingdings 2" pitchFamily="18" charset="2"/>
              <a:buNone/>
            </a:pPr>
            <a:endParaRPr lang="pt-PT" b="1" dirty="0"/>
          </a:p>
        </p:txBody>
      </p:sp>
      <p:pic>
        <p:nvPicPr>
          <p:cNvPr id="10243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3284538"/>
            <a:ext cx="1884363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4" name="Rectângulo 4"/>
          <p:cNvSpPr>
            <a:spLocks noChangeArrowheads="1"/>
          </p:cNvSpPr>
          <p:nvPr/>
        </p:nvSpPr>
        <p:spPr bwMode="auto">
          <a:xfrm>
            <a:off x="0" y="6237288"/>
            <a:ext cx="914400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 2" pitchFamily="18" charset="2"/>
              <a:buNone/>
            </a:pPr>
            <a:r>
              <a:rPr lang="pt-PT" b="1"/>
              <a:t>ES com 3º Ciclo do EB de Matias Aires</a:t>
            </a:r>
          </a:p>
        </p:txBody>
      </p:sp>
    </p:spTree>
  </p:cSld>
  <p:clrMapOvr>
    <a:masterClrMapping/>
  </p:clrMapOvr>
  <p:transition spd="slow">
    <p:wheel spokes="3"/>
    <p:sndAc>
      <p:stSnd>
        <p:snd r:embed="rId2" name="arrow.wav"/>
      </p:stSnd>
    </p:sndAc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A957AF-53C0-420B-9C2D-77DB1416566C}" type="slidenum">
              <a:rPr kumimoji="0" lang="en-US" smtClean="0"/>
              <a:pPr/>
              <a:t>9</a:t>
            </a:fld>
            <a:endParaRPr kumimoji="0" lang="en-US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928662" y="6286520"/>
            <a:ext cx="7632848" cy="365125"/>
          </a:xfrm>
        </p:spPr>
        <p:txBody>
          <a:bodyPr/>
          <a:lstStyle/>
          <a:p>
            <a:r>
              <a:rPr kumimoji="0" lang="pt-PT" sz="1800" dirty="0" smtClean="0">
                <a:latin typeface="+mn-lt"/>
              </a:rPr>
              <a:t>Mediateca Escolar – Projecto Bons Métodos, Bons Resultados </a:t>
            </a:r>
          </a:p>
        </p:txBody>
      </p:sp>
      <p:sp>
        <p:nvSpPr>
          <p:cNvPr id="14" name="Marcador de Posição de Conteúdo 2"/>
          <p:cNvSpPr txBox="1">
            <a:spLocks/>
          </p:cNvSpPr>
          <p:nvPr/>
        </p:nvSpPr>
        <p:spPr>
          <a:xfrm>
            <a:off x="0" y="620713"/>
            <a:ext cx="9144000" cy="3312343"/>
          </a:xfrm>
          <a:prstGeom prst="rect">
            <a:avLst/>
          </a:prstGeom>
        </p:spPr>
        <p:txBody>
          <a:bodyPr vert="horz" lIns="0" rIns="18288">
            <a:normAutofit lnSpcReduction="10000"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Ficha Técnica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Realização: Mediateca Escolar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Coordenadora do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Projeto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:  </a:t>
            </a:r>
            <a:r>
              <a:rPr kumimoji="0" lang="pt-PT" sz="2000" b="1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Gina</a:t>
            </a: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Rodrigues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lang="pt-PT" sz="2000" b="1" dirty="0" smtClean="0">
                <a:latin typeface="+mn-lt"/>
              </a:rPr>
              <a:t>Equipa do </a:t>
            </a:r>
            <a:r>
              <a:rPr lang="pt-PT" sz="2000" b="1" dirty="0" err="1" smtClean="0">
                <a:latin typeface="+mn-lt"/>
              </a:rPr>
              <a:t>Projeto</a:t>
            </a:r>
            <a:r>
              <a:rPr lang="pt-PT" sz="2000" b="1" dirty="0" smtClean="0">
                <a:latin typeface="+mn-lt"/>
              </a:rPr>
              <a:t> : </a:t>
            </a:r>
            <a:r>
              <a:rPr lang="pt-PT" sz="2000" b="1" dirty="0" err="1" smtClean="0">
                <a:latin typeface="+mn-lt"/>
              </a:rPr>
              <a:t>Gina</a:t>
            </a:r>
            <a:r>
              <a:rPr lang="pt-PT" sz="2000" b="1" dirty="0" smtClean="0">
                <a:latin typeface="+mn-lt"/>
              </a:rPr>
              <a:t> Rodrigues, Mª José Rodrigues e Rosa Albuquerque</a:t>
            </a: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r>
              <a:rPr kumimoji="0" lang="pt-PT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2010/2011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 pitchFamily="18" charset="2"/>
              <a:buNone/>
              <a:tabLst/>
              <a:defRPr/>
            </a:pPr>
            <a:endParaRPr kumimoji="0" lang="pt-PT" sz="20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7" name="Picture 4" descr="C:\Users\Gina\Documents\2009_2010_ foi para a pasta de recuperação\logotipos\Logo_ME_Cor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5896" y="4005064"/>
            <a:ext cx="1883403" cy="1905561"/>
          </a:xfrm>
          <a:prstGeom prst="rect">
            <a:avLst/>
          </a:prstGeom>
          <a:noFill/>
        </p:spPr>
      </p:pic>
      <p:sp>
        <p:nvSpPr>
          <p:cNvPr id="18" name="Rectângulo 17"/>
          <p:cNvSpPr/>
          <p:nvPr/>
        </p:nvSpPr>
        <p:spPr>
          <a:xfrm>
            <a:off x="179512" y="6021288"/>
            <a:ext cx="8964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pt-PT" b="1" dirty="0" smtClean="0">
                <a:latin typeface="+mn-lt"/>
              </a:rPr>
              <a:t>ES com 3º Ciclo do EB de Matias </a:t>
            </a:r>
            <a:r>
              <a:rPr lang="pt-PT" b="1" dirty="0">
                <a:latin typeface="+mn-lt"/>
              </a:rPr>
              <a:t>A</a:t>
            </a:r>
            <a:r>
              <a:rPr lang="pt-PT" b="1" dirty="0" smtClean="0">
                <a:latin typeface="+mn-lt"/>
              </a:rPr>
              <a:t>ires</a:t>
            </a:r>
          </a:p>
        </p:txBody>
      </p:sp>
    </p:spTree>
  </p:cSld>
  <p:clrMapOvr>
    <a:masterClrMapping/>
  </p:clrMapOvr>
  <p:transition spd="slow">
    <p:wheel spokes="3"/>
    <p:sndAc>
      <p:stSnd>
        <p:snd r:embed="rId3" name="arrow.wav"/>
      </p:stSnd>
    </p:sndAc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Modelo de apresentação predefinido">
  <a:themeElements>
    <a:clrScheme name="1_Modelo de apresentação predefinido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1_Modelo de apresentação predefinido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Modelo de apresentação predefinido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Modelo de apresentação predefinido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Modelo de apresentação predefinido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o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79</TotalTime>
  <Words>216</Words>
  <Application>Microsoft Office PowerPoint</Application>
  <PresentationFormat>Apresentação no Ecrã (4:3)</PresentationFormat>
  <Paragraphs>45</Paragraphs>
  <Slides>9</Slides>
  <Notes>8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0" baseType="lpstr">
      <vt:lpstr>1_Modelo de apresentação predefinido</vt:lpstr>
      <vt:lpstr>Como fazer um resumo?</vt:lpstr>
      <vt:lpstr> Características de um bom resumo </vt:lpstr>
      <vt:lpstr> Processo de execução de um resumo </vt:lpstr>
      <vt:lpstr>1º PASSO</vt:lpstr>
      <vt:lpstr>2º PASSO</vt:lpstr>
      <vt:lpstr>3º PASSO</vt:lpstr>
      <vt:lpstr>4º PASSO</vt:lpstr>
      <vt:lpstr>Diapositivo 8</vt:lpstr>
      <vt:lpstr>Diapositivo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Como fazer um resumo?</dc:title>
  <dc:creator>ZE</dc:creator>
  <cp:lastModifiedBy>aa</cp:lastModifiedBy>
  <cp:revision>13</cp:revision>
  <dcterms:created xsi:type="dcterms:W3CDTF">2007-11-03T20:16:51Z</dcterms:created>
  <dcterms:modified xsi:type="dcterms:W3CDTF">2013-10-14T15:30:25Z</dcterms:modified>
</cp:coreProperties>
</file>