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sldIdLst>
    <p:sldId id="256" r:id="rId2"/>
    <p:sldId id="257" r:id="rId3"/>
    <p:sldId id="258" r:id="rId4"/>
    <p:sldId id="260" r:id="rId5"/>
    <p:sldId id="262" r:id="rId6"/>
    <p:sldId id="261" r:id="rId7"/>
    <p:sldId id="264" r:id="rId8"/>
    <p:sldId id="265" r:id="rId9"/>
    <p:sldId id="266" r:id="rId10"/>
    <p:sldId id="267" r:id="rId11"/>
    <p:sldId id="270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80" r:id="rId20"/>
    <p:sldId id="281" r:id="rId21"/>
    <p:sldId id="291" r:id="rId22"/>
    <p:sldId id="282" r:id="rId23"/>
    <p:sldId id="283" r:id="rId24"/>
    <p:sldId id="284" r:id="rId25"/>
    <p:sldId id="285" r:id="rId26"/>
    <p:sldId id="286" r:id="rId27"/>
    <p:sldId id="287" r:id="rId28"/>
    <p:sldId id="289" r:id="rId29"/>
    <p:sldId id="290" r:id="rId30"/>
    <p:sldId id="294" r:id="rId31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9" autoAdjust="0"/>
    <p:restoredTop sz="94660"/>
  </p:normalViewPr>
  <p:slideViewPr>
    <p:cSldViewPr>
      <p:cViewPr varScale="1">
        <p:scale>
          <a:sx n="53" d="100"/>
          <a:sy n="5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B3487-988D-4941-91DE-C434C797B972}" type="datetimeFigureOut">
              <a:rPr lang="pt-PT" smtClean="0"/>
              <a:t>15-10-2013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58C59-1446-43C6-8513-EB7355781F18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6946B-86E8-409C-A9D3-DB1B4F2A2561}" type="slidenum">
              <a:rPr lang="pt-PT" smtClean="0"/>
              <a:pPr/>
              <a:t>30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PT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pt-PT"/>
              <a:t>Clique para editar o estilo do título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pt-PT"/>
              <a:t>Faça clique para editar o estilo do subtítulo do modelo global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2BC8D-79BC-4A4E-81B1-83E1D112770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54FD8-A996-4D0F-94DB-8F225219368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54794-CBD3-4872-95A6-B945625025B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9660E-0395-4F1C-B84B-FA69ADFFBCA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671EC-83A7-4DF3-89B5-E211E7C05A7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C5548-3432-4CBB-90E2-D7CE5C946AA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08032-B55A-49B2-A3F6-F7C212815C5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7FB2F-8226-42E8-9C49-A610B96E14B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5D909-367A-4865-998A-721D45785D3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D3CBB-DC8C-4D21-B853-A2426C2EC88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DF6D-001C-4587-873F-5FC298431CB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CC93C78-7B57-46E3-B999-F929867BED0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717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17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PT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17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18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18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18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18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18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18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18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19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719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719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PT"/>
                </a:p>
              </p:txBody>
            </p:sp>
          </p:grpSp>
          <p:sp>
            <p:nvSpPr>
              <p:cNvPr id="719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719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719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19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719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719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720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720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720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720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720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PT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20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20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21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21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721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64" y="316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721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74" y="166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721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721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13" y="881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721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0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721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721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63" y="126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PT"/>
                </a:p>
              </p:txBody>
            </p:sp>
          </p:grpSp>
        </p:grpSp>
        <p:sp>
          <p:nvSpPr>
            <p:cNvPr id="722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17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17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17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17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17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iticanarede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direitoeconomia.com/2008/03/ue-o-impacto-da-globalizacao-no-mercado-de-trabalho/" TargetMode="External"/><Relationship Id="rId2" Type="http://schemas.openxmlformats.org/officeDocument/2006/relationships/hyperlink" Target="http://www.psicologia.com.pt/artigos/ver_artigo.php?codigo=A0140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daslusofonas.pt/eca_de_queiros.htm" TargetMode="External"/><Relationship Id="rId2" Type="http://schemas.openxmlformats.org/officeDocument/2006/relationships/hyperlink" Target="http://web.educom.pt/pr1305/agua_ciclo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26841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pt-PT" sz="3600" b="1" smtClean="0"/>
              <a:t>Como fazer uma bibliografia?</a:t>
            </a:r>
          </a:p>
        </p:txBody>
      </p:sp>
      <p:pic>
        <p:nvPicPr>
          <p:cNvPr id="3075" name="Picture 4" descr="biblio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2708275"/>
            <a:ext cx="1871663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4000" smtClean="0"/>
              <a:t>Se citares um artigo de Revista deverás </a:t>
            </a:r>
          </a:p>
        </p:txBody>
      </p:sp>
      <p:sp>
        <p:nvSpPr>
          <p:cNvPr id="12291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smtClean="0"/>
              <a:t>Pôr o nome do artigo entre aspas e  o nome da revista em itálico:</a:t>
            </a:r>
          </a:p>
          <a:p>
            <a:pPr eaLnBrk="1" hangingPunct="1"/>
            <a:endParaRPr lang="pt-PT" smtClean="0"/>
          </a:p>
          <a:p>
            <a:pPr eaLnBrk="1" hangingPunct="1"/>
            <a:r>
              <a:rPr lang="pt-PT" smtClean="0"/>
              <a:t>“A cirurgia Plástica”, in </a:t>
            </a:r>
            <a:r>
              <a:rPr lang="pt-PT" i="1" smtClean="0"/>
              <a:t>Revista Médica </a:t>
            </a:r>
            <a:r>
              <a:rPr lang="pt-PT" smtClean="0"/>
              <a:t>(neste caso deves indicar as páginas).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Edição</a:t>
            </a:r>
          </a:p>
        </p:txBody>
      </p:sp>
      <p:sp>
        <p:nvSpPr>
          <p:cNvPr id="13315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mtClean="0"/>
              <a:t>Quando se cita a 1ª edição não é necessário referir esse aspecto.</a:t>
            </a:r>
          </a:p>
          <a:p>
            <a:r>
              <a:rPr lang="pt-PT" smtClean="0"/>
              <a:t>Quando já não é a 1ª - indica-se o nº seguido da palavra edição abreviada.</a:t>
            </a:r>
          </a:p>
          <a:p>
            <a:pPr lvl="1"/>
            <a:r>
              <a:rPr lang="pt-PT" smtClean="0"/>
              <a:t>Ex: BOBBIO, Norberto, </a:t>
            </a:r>
            <a:r>
              <a:rPr lang="pt-PT" i="1" smtClean="0"/>
              <a:t>A Era dos Direitos</a:t>
            </a:r>
            <a:r>
              <a:rPr lang="pt-PT" smtClean="0"/>
              <a:t>, 8ªed., …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419225"/>
          </a:xfrm>
        </p:spPr>
        <p:txBody>
          <a:bodyPr/>
          <a:lstStyle/>
          <a:p>
            <a:r>
              <a:rPr lang="pt-PT" smtClean="0"/>
              <a:t>Editor</a:t>
            </a:r>
          </a:p>
        </p:txBody>
      </p:sp>
      <p:sp>
        <p:nvSpPr>
          <p:cNvPr id="14339" name="Marcador de Posição de Conteúdo 2"/>
          <p:cNvSpPr>
            <a:spLocks noGrp="1"/>
          </p:cNvSpPr>
          <p:nvPr>
            <p:ph idx="1"/>
          </p:nvPr>
        </p:nvSpPr>
        <p:spPr>
          <a:xfrm>
            <a:off x="685800" y="1643063"/>
            <a:ext cx="8172450" cy="4357687"/>
          </a:xfrm>
        </p:spPr>
        <p:txBody>
          <a:bodyPr/>
          <a:lstStyle/>
          <a:p>
            <a:r>
              <a:rPr lang="pt-PT" smtClean="0"/>
              <a:t>O nome do editor ou editora deve ser citado tal como aparece nos documentos. </a:t>
            </a:r>
          </a:p>
          <a:p>
            <a:pPr>
              <a:buFont typeface="Wingdings" pitchFamily="2" charset="2"/>
              <a:buChar char="ü"/>
            </a:pPr>
            <a:r>
              <a:rPr lang="pt-PT" smtClean="0"/>
              <a:t>Ex: Porto Editora; Lisboa editora</a:t>
            </a:r>
          </a:p>
          <a:p>
            <a:pPr>
              <a:buFont typeface="Wingdings" pitchFamily="2" charset="2"/>
              <a:buChar char="ü"/>
            </a:pPr>
            <a:endParaRPr lang="pt-PT" smtClean="0"/>
          </a:p>
          <a:p>
            <a:pPr>
              <a:buFontTx/>
              <a:buNone/>
            </a:pPr>
            <a:r>
              <a:rPr lang="pt-PT" sz="2800" b="1" smtClean="0"/>
              <a:t>OU </a:t>
            </a:r>
            <a:r>
              <a:rPr lang="pt-PT" sz="2800" smtClean="0"/>
              <a:t>omitindo as palavras editor ou editora.</a:t>
            </a:r>
          </a:p>
          <a:p>
            <a:pPr lvl="4">
              <a:buFontTx/>
              <a:buNone/>
            </a:pPr>
            <a:r>
              <a:rPr lang="pt-PT" sz="3200" smtClean="0"/>
              <a:t>Ex: Presença; Europa-América.</a:t>
            </a:r>
          </a:p>
          <a:p>
            <a:endParaRPr lang="pt-PT" smtClean="0"/>
          </a:p>
          <a:p>
            <a:pPr lvl="1">
              <a:buFontTx/>
              <a:buNone/>
            </a:pPr>
            <a:endParaRPr lang="pt-PT" smtClean="0"/>
          </a:p>
          <a:p>
            <a:pPr lvl="1"/>
            <a:endParaRPr lang="pt-PT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347788"/>
          </a:xfrm>
        </p:spPr>
        <p:txBody>
          <a:bodyPr/>
          <a:lstStyle/>
          <a:p>
            <a:r>
              <a:rPr lang="pt-PT" smtClean="0"/>
              <a:t>Local:</a:t>
            </a:r>
          </a:p>
        </p:txBody>
      </p:sp>
      <p:sp>
        <p:nvSpPr>
          <p:cNvPr id="15363" name="Marcador de Posição de Conteúdo 2"/>
          <p:cNvSpPr>
            <a:spLocks noGrp="1"/>
          </p:cNvSpPr>
          <p:nvPr>
            <p:ph idx="1"/>
          </p:nvPr>
        </p:nvSpPr>
        <p:spPr>
          <a:xfrm>
            <a:off x="685800" y="1714500"/>
            <a:ext cx="7696200" cy="3771900"/>
          </a:xfrm>
        </p:spPr>
        <p:txBody>
          <a:bodyPr/>
          <a:lstStyle/>
          <a:p>
            <a:r>
              <a:rPr lang="pt-PT" smtClean="0"/>
              <a:t>Deve indicar-se o local da publicação.</a:t>
            </a:r>
          </a:p>
          <a:p>
            <a:pPr lvl="2">
              <a:buFont typeface="Wingdings" pitchFamily="2" charset="2"/>
              <a:buChar char="ü"/>
            </a:pPr>
            <a:r>
              <a:rPr lang="pt-PT" sz="2800" smtClean="0"/>
              <a:t>(Lisboa; Porto, etc…)</a:t>
            </a:r>
          </a:p>
          <a:p>
            <a:pPr lvl="1">
              <a:buFont typeface="Arial" charset="0"/>
              <a:buChar char="•"/>
            </a:pPr>
            <a:r>
              <a:rPr lang="pt-PT" sz="3200" smtClean="0"/>
              <a:t>Quando o local não é referido usa-se a expressão latina “sine loco” (sem local) esta expressão deve ficar em parentesis rectos:</a:t>
            </a:r>
          </a:p>
          <a:p>
            <a:pPr lvl="2">
              <a:buFont typeface="Wingdings" pitchFamily="2" charset="2"/>
              <a:buChar char="ü"/>
            </a:pPr>
            <a:r>
              <a:rPr lang="pt-PT" sz="2800" smtClean="0"/>
              <a:t>Ex: [S.l.]</a:t>
            </a:r>
          </a:p>
          <a:p>
            <a:endParaRPr lang="pt-PT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276350"/>
          </a:xfrm>
        </p:spPr>
        <p:txBody>
          <a:bodyPr/>
          <a:lstStyle/>
          <a:p>
            <a:r>
              <a:rPr lang="pt-PT" smtClean="0"/>
              <a:t>Data da Publicação</a:t>
            </a:r>
          </a:p>
        </p:txBody>
      </p:sp>
      <p:sp>
        <p:nvSpPr>
          <p:cNvPr id="16387" name="Marcador de Posição de Conteúdo 2"/>
          <p:cNvSpPr>
            <a:spLocks noGrp="1"/>
          </p:cNvSpPr>
          <p:nvPr>
            <p:ph idx="1"/>
          </p:nvPr>
        </p:nvSpPr>
        <p:spPr>
          <a:xfrm>
            <a:off x="685800" y="1643063"/>
            <a:ext cx="7696200" cy="3843337"/>
          </a:xfrm>
        </p:spPr>
        <p:txBody>
          <a:bodyPr/>
          <a:lstStyle/>
          <a:p>
            <a:r>
              <a:rPr lang="pt-PT" smtClean="0"/>
              <a:t>Deve aparecer em algarismos árabes.</a:t>
            </a:r>
          </a:p>
          <a:p>
            <a:pPr lvl="1">
              <a:buFont typeface="Wingdings" pitchFamily="2" charset="2"/>
              <a:buChar char="ü"/>
            </a:pPr>
            <a:r>
              <a:rPr lang="pt-PT" smtClean="0"/>
              <a:t>Ex: Porto, Porto Editora, 1993.</a:t>
            </a:r>
          </a:p>
          <a:p>
            <a:r>
              <a:rPr lang="pt-PT" smtClean="0"/>
              <a:t>As datas de jornais, revistas, legislação devem ser de forma completa.</a:t>
            </a:r>
          </a:p>
          <a:p>
            <a:pPr lvl="1">
              <a:buFont typeface="Wingdings" pitchFamily="2" charset="2"/>
              <a:buChar char="ü"/>
            </a:pPr>
            <a:r>
              <a:rPr lang="pt-PT" smtClean="0"/>
              <a:t>Lisboa, Jornal </a:t>
            </a:r>
            <a:r>
              <a:rPr lang="pt-PT" i="1" smtClean="0"/>
              <a:t>Público</a:t>
            </a:r>
            <a:r>
              <a:rPr lang="pt-PT" smtClean="0"/>
              <a:t>, 24-Dezembro-2003.</a:t>
            </a:r>
          </a:p>
          <a:p>
            <a:pPr lvl="2"/>
            <a:endParaRPr lang="pt-PT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Apresentação da bibliografia</a:t>
            </a:r>
          </a:p>
        </p:txBody>
      </p:sp>
      <p:sp>
        <p:nvSpPr>
          <p:cNvPr id="17411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smtClean="0"/>
          </a:p>
          <a:p>
            <a:pPr>
              <a:buFont typeface="Wingdings" pitchFamily="2" charset="2"/>
              <a:buChar char="ü"/>
            </a:pPr>
            <a:r>
              <a:rPr lang="pt-PT" smtClean="0"/>
              <a:t>No final do trabalho 		</a:t>
            </a:r>
            <a:r>
              <a:rPr lang="pt-PT" b="1" smtClean="0"/>
              <a:t>ou</a:t>
            </a:r>
          </a:p>
          <a:p>
            <a:pPr>
              <a:buFontTx/>
              <a:buNone/>
            </a:pPr>
            <a:endParaRPr lang="pt-PT" b="1" smtClean="0"/>
          </a:p>
          <a:p>
            <a:pPr algn="r">
              <a:buFont typeface="Wingdings" pitchFamily="2" charset="2"/>
              <a:buChar char="ü"/>
            </a:pPr>
            <a:r>
              <a:rPr lang="pt-PT" smtClean="0"/>
              <a:t>No final de cada capítulo</a:t>
            </a:r>
          </a:p>
          <a:p>
            <a:pPr algn="r">
              <a:buFont typeface="Wingdings" pitchFamily="2" charset="2"/>
              <a:buChar char="ü"/>
            </a:pPr>
            <a:endParaRPr lang="pt-PT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236663"/>
          </a:xfrm>
        </p:spPr>
        <p:txBody>
          <a:bodyPr/>
          <a:lstStyle/>
          <a:p>
            <a:pPr algn="ctr">
              <a:defRPr/>
            </a:pPr>
            <a:r>
              <a:rPr lang="pt-PT" dirty="0" smtClean="0"/>
              <a:t>NETOGRAFIA</a:t>
            </a:r>
            <a:endParaRPr lang="pt-PT" dirty="0"/>
          </a:p>
        </p:txBody>
      </p:sp>
      <p:sp>
        <p:nvSpPr>
          <p:cNvPr id="18435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85750" y="1214438"/>
            <a:ext cx="7772400" cy="2286000"/>
          </a:xfrm>
        </p:spPr>
        <p:txBody>
          <a:bodyPr/>
          <a:lstStyle/>
          <a:p>
            <a:pPr algn="ctr"/>
            <a:endParaRPr lang="pt-PT" sz="4000" b="1" smtClean="0"/>
          </a:p>
          <a:p>
            <a:pPr algn="ctr"/>
            <a:endParaRPr lang="pt-PT" sz="4000" b="1" smtClean="0"/>
          </a:p>
          <a:p>
            <a:pPr algn="ctr"/>
            <a:endParaRPr lang="pt-PT" sz="4000" b="1" smtClean="0"/>
          </a:p>
          <a:p>
            <a:pPr algn="ctr"/>
            <a:r>
              <a:rPr lang="pt-PT" sz="4000" b="1" smtClean="0"/>
              <a:t>Bibliografia informática</a:t>
            </a:r>
          </a:p>
          <a:p>
            <a:pPr algn="ctr"/>
            <a:r>
              <a:rPr lang="pt-PT" sz="4000" b="1" smtClean="0"/>
              <a:t>ou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N a Internet deves:</a:t>
            </a:r>
          </a:p>
        </p:txBody>
      </p:sp>
      <p:sp>
        <p:nvSpPr>
          <p:cNvPr id="19459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smtClean="0"/>
          </a:p>
          <a:p>
            <a:r>
              <a:rPr lang="pt-PT" smtClean="0"/>
              <a:t>Seleccionar as fontes com rigor.</a:t>
            </a:r>
          </a:p>
          <a:p>
            <a:endParaRPr lang="pt-PT" smtClean="0"/>
          </a:p>
          <a:p>
            <a:r>
              <a:rPr lang="pt-PT" smtClean="0"/>
              <a:t>Confiar apenas nas mais credíveis.</a:t>
            </a:r>
          </a:p>
          <a:p>
            <a:endParaRPr lang="pt-PT" smtClean="0"/>
          </a:p>
          <a:p>
            <a:endParaRPr lang="pt-PT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Uma Página Web:</a:t>
            </a:r>
          </a:p>
        </p:txBody>
      </p:sp>
      <p:sp>
        <p:nvSpPr>
          <p:cNvPr id="2048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PT" smtClean="0"/>
              <a:t> </a:t>
            </a:r>
          </a:p>
          <a:p>
            <a:endParaRPr lang="pt-PT" smtClean="0"/>
          </a:p>
          <a:p>
            <a:pPr>
              <a:buFont typeface="Wingdings" pitchFamily="2" charset="2"/>
              <a:buChar char="ü"/>
            </a:pPr>
            <a:r>
              <a:rPr lang="pt-PT" sz="2800" smtClean="0"/>
              <a:t>SÁ, Ana, “O mundo da Filosofia”, in </a:t>
            </a:r>
            <a:r>
              <a:rPr lang="pt-PT" sz="2800" i="1" smtClean="0"/>
              <a:t>Crítica</a:t>
            </a:r>
            <a:r>
              <a:rPr lang="pt-PT" sz="2800" smtClean="0"/>
              <a:t> (</a:t>
            </a:r>
            <a:r>
              <a:rPr lang="pt-PT" sz="2800" smtClean="0">
                <a:hlinkClick r:id="rId2"/>
              </a:rPr>
              <a:t>http://www.criticanarede.com</a:t>
            </a:r>
            <a:r>
              <a:rPr lang="pt-PT" sz="2800" smtClean="0"/>
              <a:t>), consulta em 2008-02-3</a:t>
            </a:r>
          </a:p>
          <a:p>
            <a:pPr>
              <a:buFontTx/>
              <a:buNone/>
            </a:pPr>
            <a:endParaRPr lang="pt-PT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Ficha de referência bibliográfica</a:t>
            </a:r>
          </a:p>
        </p:txBody>
      </p:sp>
      <p:sp>
        <p:nvSpPr>
          <p:cNvPr id="21507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smtClean="0"/>
          </a:p>
          <a:p>
            <a:r>
              <a:rPr lang="pt-PT" smtClean="0"/>
              <a:t>Estas fichas servem para identificar os dados essenciais de uma obra, podendo conter um pequeno resumo.</a:t>
            </a:r>
          </a:p>
          <a:p>
            <a:pPr>
              <a:buFontTx/>
              <a:buNone/>
            </a:pPr>
            <a:endParaRPr lang="pt-PT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357188"/>
            <a:ext cx="6870700" cy="1038225"/>
          </a:xfrm>
        </p:spPr>
        <p:txBody>
          <a:bodyPr/>
          <a:lstStyle/>
          <a:p>
            <a:pPr eaLnBrk="1" hangingPunct="1"/>
            <a:r>
              <a:rPr lang="pt-PT" sz="3600" b="1" smtClean="0"/>
              <a:t>1º Recolha de dados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643063"/>
            <a:ext cx="7696200" cy="4000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t-PT" sz="2400" b="1" smtClean="0"/>
              <a:t>Livro e vídeo</a:t>
            </a:r>
            <a:r>
              <a:rPr lang="pt-PT" sz="2400" smtClean="0"/>
              <a:t>: </a:t>
            </a:r>
          </a:p>
          <a:p>
            <a:pPr lvl="3" eaLnBrk="1" hangingPunct="1">
              <a:lnSpc>
                <a:spcPct val="80000"/>
              </a:lnSpc>
            </a:pPr>
            <a:r>
              <a:rPr lang="pt-PT" sz="1800" smtClean="0"/>
              <a:t>Autor </a:t>
            </a:r>
          </a:p>
          <a:p>
            <a:pPr lvl="3" eaLnBrk="1" hangingPunct="1">
              <a:lnSpc>
                <a:spcPct val="80000"/>
              </a:lnSpc>
            </a:pPr>
            <a:r>
              <a:rPr lang="pt-PT" sz="1800" smtClean="0"/>
              <a:t>Título  </a:t>
            </a:r>
          </a:p>
          <a:p>
            <a:pPr lvl="3" eaLnBrk="1" hangingPunct="1">
              <a:lnSpc>
                <a:spcPct val="80000"/>
              </a:lnSpc>
            </a:pPr>
            <a:r>
              <a:rPr lang="pt-PT" sz="1800" smtClean="0"/>
              <a:t>Local onde foi editado </a:t>
            </a:r>
          </a:p>
          <a:p>
            <a:pPr lvl="3" eaLnBrk="1" hangingPunct="1">
              <a:lnSpc>
                <a:spcPct val="80000"/>
              </a:lnSpc>
            </a:pPr>
            <a:r>
              <a:rPr lang="pt-PT" sz="1800" smtClean="0"/>
              <a:t>Edição</a:t>
            </a:r>
          </a:p>
          <a:p>
            <a:pPr lvl="3" eaLnBrk="1" hangingPunct="1">
              <a:lnSpc>
                <a:spcPct val="80000"/>
              </a:lnSpc>
            </a:pPr>
            <a:r>
              <a:rPr lang="pt-PT" sz="1800" smtClean="0"/>
              <a:t>Editora </a:t>
            </a:r>
          </a:p>
          <a:p>
            <a:pPr lvl="3" eaLnBrk="1" hangingPunct="1">
              <a:lnSpc>
                <a:spcPct val="80000"/>
              </a:lnSpc>
            </a:pPr>
            <a:r>
              <a:rPr lang="pt-PT" sz="1800" smtClean="0"/>
              <a:t>Data da edição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PT" sz="2400" b="1" smtClean="0"/>
              <a:t>Artigo de revista ou jornal</a:t>
            </a:r>
            <a:r>
              <a:rPr lang="pt-PT" sz="2400" smtClean="0"/>
              <a:t>:</a:t>
            </a:r>
          </a:p>
          <a:p>
            <a:pPr lvl="3" eaLnBrk="1" hangingPunct="1">
              <a:lnSpc>
                <a:spcPct val="80000"/>
              </a:lnSpc>
            </a:pPr>
            <a:r>
              <a:rPr lang="pt-PT" sz="1800" smtClean="0"/>
              <a:t>Autor </a:t>
            </a:r>
          </a:p>
          <a:p>
            <a:pPr lvl="3" eaLnBrk="1" hangingPunct="1">
              <a:lnSpc>
                <a:spcPct val="80000"/>
              </a:lnSpc>
            </a:pPr>
            <a:r>
              <a:rPr lang="pt-PT" sz="1800" smtClean="0"/>
              <a:t>Título do artigo </a:t>
            </a:r>
          </a:p>
          <a:p>
            <a:pPr lvl="3" eaLnBrk="1" hangingPunct="1">
              <a:lnSpc>
                <a:spcPct val="80000"/>
              </a:lnSpc>
            </a:pPr>
            <a:r>
              <a:rPr lang="pt-PT" sz="1800" smtClean="0"/>
              <a:t>Título e número da revista ou jornal </a:t>
            </a:r>
          </a:p>
          <a:p>
            <a:pPr lvl="3" eaLnBrk="1" hangingPunct="1">
              <a:lnSpc>
                <a:spcPct val="80000"/>
              </a:lnSpc>
            </a:pPr>
            <a:r>
              <a:rPr lang="pt-PT" sz="1800" smtClean="0"/>
              <a:t>Data da edição (completa)</a:t>
            </a:r>
          </a:p>
          <a:p>
            <a:pPr lvl="3" eaLnBrk="1" hangingPunct="1">
              <a:lnSpc>
                <a:spcPct val="80000"/>
              </a:lnSpc>
            </a:pPr>
            <a:r>
              <a:rPr lang="pt-PT" sz="1800" smtClean="0"/>
              <a:t>Páginas onde começa e acaba</a:t>
            </a:r>
            <a:endParaRPr lang="pt-PT" sz="280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Exemplo</a:t>
            </a:r>
          </a:p>
        </p:txBody>
      </p:sp>
      <p:sp>
        <p:nvSpPr>
          <p:cNvPr id="22531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smtClean="0"/>
          </a:p>
          <a:p>
            <a:r>
              <a:rPr lang="pt-PT" smtClean="0"/>
              <a:t>1. MORIN, Edgar, </a:t>
            </a:r>
            <a:r>
              <a:rPr lang="pt-PT" i="1" smtClean="0"/>
              <a:t>Repensar a Reforma. Reformar o Pensamento, A Cabeça Bem-Feita, </a:t>
            </a:r>
            <a:r>
              <a:rPr lang="pt-PT" smtClean="0"/>
              <a:t>5ª ed., Lisboa, Instituto Piaget, 2002.</a:t>
            </a:r>
          </a:p>
          <a:p>
            <a:r>
              <a:rPr lang="pt-PT" smtClean="0"/>
              <a:t>2. Resumo da obra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Exercícios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>
              <a:defRPr/>
            </a:pPr>
            <a:endParaRPr lang="pt-PT" dirty="0" smtClean="0"/>
          </a:p>
          <a:p>
            <a:pPr algn="r">
              <a:defRPr/>
            </a:pPr>
            <a:r>
              <a:rPr lang="pt-PT" dirty="0" smtClean="0"/>
              <a:t>Correcção</a:t>
            </a:r>
            <a:endParaRPr lang="pt-PT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CITAÇÃO DE LIVROS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pt-PT" dirty="0" smtClean="0"/>
              <a:t>SARAMAGO, José, </a:t>
            </a:r>
            <a:r>
              <a:rPr lang="pt-PT" i="1" dirty="0" smtClean="0"/>
              <a:t>História do Cerco de Lisboa,</a:t>
            </a:r>
            <a:r>
              <a:rPr lang="pt-PT" dirty="0" smtClean="0"/>
              <a:t> 4ªed., Lisboa, Editorial Caminho, 1998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PT" dirty="0" smtClean="0"/>
              <a:t>SARAMAGO, José, </a:t>
            </a:r>
            <a:r>
              <a:rPr lang="pt-PT" i="1" dirty="0" smtClean="0"/>
              <a:t>Terra do Pecado,</a:t>
            </a:r>
            <a:r>
              <a:rPr lang="pt-PT" dirty="0" smtClean="0"/>
              <a:t> 6ªed., Lisboa, Editorial Caminho, 1997</a:t>
            </a:r>
          </a:p>
          <a:p>
            <a:pPr marL="514350" indent="-514350">
              <a:buFontTx/>
              <a:buNone/>
              <a:defRPr/>
            </a:pPr>
            <a:endParaRPr lang="pt-PT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pt-PT" dirty="0" smtClean="0"/>
          </a:p>
          <a:p>
            <a:pPr>
              <a:defRPr/>
            </a:pPr>
            <a:endParaRPr lang="pt-PT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CITAÇÃO DE LIVROS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pt-PT" dirty="0" smtClean="0"/>
              <a:t>3. SARAMAGO, José, </a:t>
            </a:r>
            <a:r>
              <a:rPr lang="pt-PT" i="1" dirty="0" smtClean="0"/>
              <a:t>Ensaio sobre a Cegueira,</a:t>
            </a:r>
            <a:r>
              <a:rPr lang="pt-PT" dirty="0" smtClean="0"/>
              <a:t> 5ªed., Lisboa, Editorial Caminho, 1995.</a:t>
            </a:r>
          </a:p>
          <a:p>
            <a:pPr marL="514350" indent="-514350">
              <a:buFontTx/>
              <a:buNone/>
              <a:defRPr/>
            </a:pPr>
            <a:r>
              <a:rPr lang="pt-PT" dirty="0" smtClean="0"/>
              <a:t>4. SARAMAGO, José, </a:t>
            </a:r>
            <a:r>
              <a:rPr lang="pt-PT" i="1" dirty="0" smtClean="0"/>
              <a:t>O Homem Duplicado, </a:t>
            </a:r>
            <a:r>
              <a:rPr lang="pt-PT" dirty="0" smtClean="0"/>
              <a:t> Lisboa, Editorial Caminho, 2002.</a:t>
            </a:r>
          </a:p>
          <a:p>
            <a:pPr marL="514350" indent="-514350">
              <a:buFontTx/>
              <a:buNone/>
              <a:defRPr/>
            </a:pPr>
            <a:endParaRPr lang="pt-PT" dirty="0" smtClean="0"/>
          </a:p>
          <a:p>
            <a:pPr>
              <a:defRPr/>
            </a:pPr>
            <a:endParaRPr lang="pt-PT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CITAÇÃO DE LIVROS</a:t>
            </a:r>
          </a:p>
        </p:txBody>
      </p:sp>
      <p:sp>
        <p:nvSpPr>
          <p:cNvPr id="26627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pt-PT" smtClean="0"/>
          </a:p>
          <a:p>
            <a:pPr>
              <a:buFontTx/>
              <a:buNone/>
            </a:pPr>
            <a:r>
              <a:rPr lang="pt-PT" smtClean="0"/>
              <a:t>5. SARAMAGO, José, </a:t>
            </a:r>
            <a:r>
              <a:rPr lang="pt-PT" i="1" smtClean="0"/>
              <a:t>A Caverna, </a:t>
            </a:r>
            <a:r>
              <a:rPr lang="pt-PT" smtClean="0"/>
              <a:t> Lisboa, 3ªed Editorial Caminho, 2000.</a:t>
            </a:r>
          </a:p>
          <a:p>
            <a:endParaRPr lang="pt-PT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CITAÇÃO DE REVISTA</a:t>
            </a:r>
          </a:p>
        </p:txBody>
      </p:sp>
      <p:sp>
        <p:nvSpPr>
          <p:cNvPr id="27651" name="Marcador de Posição de Conteúdo 2"/>
          <p:cNvSpPr>
            <a:spLocks noGrp="1"/>
          </p:cNvSpPr>
          <p:nvPr>
            <p:ph idx="1"/>
          </p:nvPr>
        </p:nvSpPr>
        <p:spPr>
          <a:xfrm>
            <a:off x="357188" y="1828800"/>
            <a:ext cx="8024812" cy="36576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pt-PT" smtClean="0"/>
              <a:t>MILLER, Peter,“Teoria dos enxames”, in </a:t>
            </a:r>
            <a:r>
              <a:rPr lang="pt-PT" i="1" smtClean="0"/>
              <a:t>National Geographic Portugal, </a:t>
            </a:r>
            <a:r>
              <a:rPr lang="pt-PT" smtClean="0"/>
              <a:t>nº 76, Julho de 2007, pp. 90-111. </a:t>
            </a:r>
          </a:p>
          <a:p>
            <a:pPr marL="514350" indent="-514350">
              <a:buFontTx/>
              <a:buAutoNum type="arabicPeriod"/>
            </a:pPr>
            <a:r>
              <a:rPr lang="pt-PT" smtClean="0"/>
              <a:t>CAHILL, Tim.,“O vale da Morte”, in </a:t>
            </a:r>
            <a:r>
              <a:rPr lang="pt-PT" i="1" smtClean="0"/>
              <a:t>National Geographic Portugal, </a:t>
            </a:r>
            <a:r>
              <a:rPr lang="pt-PT" smtClean="0"/>
              <a:t>nº 80, Novembro de 2007, pp. 32-51.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>
          <a:xfrm>
            <a:off x="785813" y="357188"/>
            <a:ext cx="6870700" cy="1181100"/>
          </a:xfrm>
        </p:spPr>
        <p:txBody>
          <a:bodyPr/>
          <a:lstStyle/>
          <a:p>
            <a:r>
              <a:rPr lang="pt-PT" smtClean="0"/>
              <a:t>Revista</a:t>
            </a:r>
          </a:p>
        </p:txBody>
      </p:sp>
      <p:sp>
        <p:nvSpPr>
          <p:cNvPr id="28675" name="Marcador de Posição de Conteúdo 2"/>
          <p:cNvSpPr>
            <a:spLocks noGrp="1"/>
          </p:cNvSpPr>
          <p:nvPr>
            <p:ph idx="1"/>
          </p:nvPr>
        </p:nvSpPr>
        <p:spPr>
          <a:xfrm>
            <a:off x="500063" y="1571625"/>
            <a:ext cx="8358187" cy="4143375"/>
          </a:xfrm>
        </p:spPr>
        <p:txBody>
          <a:bodyPr/>
          <a:lstStyle/>
          <a:p>
            <a:pPr>
              <a:buFontTx/>
              <a:buNone/>
            </a:pPr>
            <a:r>
              <a:rPr lang="pt-PT" smtClean="0"/>
              <a:t>3. MORELL, Virginia, ,“Mentes brilhantes”, in </a:t>
            </a:r>
            <a:r>
              <a:rPr lang="pt-PT" i="1" smtClean="0"/>
              <a:t>National Geographic Portugal, </a:t>
            </a:r>
            <a:r>
              <a:rPr lang="pt-PT" smtClean="0"/>
              <a:t>nº 84,  Março de 2008, pp. 20-45.</a:t>
            </a:r>
          </a:p>
          <a:p>
            <a:pPr>
              <a:buFontTx/>
              <a:buNone/>
            </a:pPr>
            <a:endParaRPr lang="pt-PT" smtClean="0"/>
          </a:p>
          <a:p>
            <a:pPr>
              <a:buFontTx/>
              <a:buNone/>
            </a:pPr>
            <a:r>
              <a:rPr lang="pt-PT" smtClean="0"/>
              <a:t>4. JENKINS, Mark ,“Gorilas de planície”, in </a:t>
            </a:r>
            <a:r>
              <a:rPr lang="pt-PT" i="1" smtClean="0"/>
              <a:t>National Geographic Portugal, </a:t>
            </a:r>
            <a:r>
              <a:rPr lang="pt-PT" smtClean="0"/>
              <a:t>nº 82,  Janeiro de 2008, pp. 98-115.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>
          <a:xfrm>
            <a:off x="500063" y="152400"/>
            <a:ext cx="7215187" cy="1600200"/>
          </a:xfrm>
        </p:spPr>
        <p:txBody>
          <a:bodyPr/>
          <a:lstStyle/>
          <a:p>
            <a:r>
              <a:rPr lang="pt-PT" smtClean="0"/>
              <a:t>Revista</a:t>
            </a:r>
          </a:p>
        </p:txBody>
      </p:sp>
      <p:sp>
        <p:nvSpPr>
          <p:cNvPr id="29699" name="Marcador de Posição de Conteúdo 2"/>
          <p:cNvSpPr>
            <a:spLocks noGrp="1"/>
          </p:cNvSpPr>
          <p:nvPr>
            <p:ph idx="1"/>
          </p:nvPr>
        </p:nvSpPr>
        <p:spPr>
          <a:xfrm>
            <a:off x="428625" y="1828800"/>
            <a:ext cx="7953375" cy="3657600"/>
          </a:xfrm>
        </p:spPr>
        <p:txBody>
          <a:bodyPr/>
          <a:lstStyle/>
          <a:p>
            <a:pPr>
              <a:buFontTx/>
              <a:buNone/>
            </a:pPr>
            <a:r>
              <a:rPr lang="pt-PT" smtClean="0"/>
              <a:t>5. CARROLL,  Chris ,“Lixo tecnológico”, in </a:t>
            </a:r>
            <a:r>
              <a:rPr lang="pt-PT" i="1" smtClean="0"/>
              <a:t>National Geographic Portugal, </a:t>
            </a:r>
            <a:r>
              <a:rPr lang="pt-PT" smtClean="0"/>
              <a:t>nº 83, Fevereiro de 2008, pp. 34-55.</a:t>
            </a:r>
          </a:p>
          <a:p>
            <a:endParaRPr lang="pt-PT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Endereço electrónico</a:t>
            </a:r>
          </a:p>
        </p:txBody>
      </p:sp>
      <p:sp>
        <p:nvSpPr>
          <p:cNvPr id="33795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928813"/>
            <a:ext cx="9144000" cy="3786187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ü"/>
              <a:defRPr/>
            </a:pPr>
            <a:endParaRPr lang="pt-PT" sz="2000" dirty="0" smtClean="0"/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pt-PT" sz="2000" dirty="0" smtClean="0"/>
              <a:t> GOMES, Casimiro, “Novo modelo de intervenção em contexto de transição para a vida activa”,  </a:t>
            </a:r>
            <a:r>
              <a:rPr lang="pt-PT" sz="2000" dirty="0" err="1" smtClean="0"/>
              <a:t>in</a:t>
            </a:r>
            <a:r>
              <a:rPr lang="pt-PT" sz="2000" dirty="0" smtClean="0"/>
              <a:t> </a:t>
            </a:r>
            <a:r>
              <a:rPr lang="pt-PT" sz="2000" i="1" dirty="0" smtClean="0"/>
              <a:t>Psicologia, </a:t>
            </a:r>
            <a:r>
              <a:rPr lang="pt-PT" sz="2000" dirty="0" smtClean="0"/>
              <a:t>(</a:t>
            </a:r>
            <a:r>
              <a:rPr lang="pt-PT" sz="2000" u="sng" dirty="0" smtClean="0">
                <a:hlinkClick r:id="rId2"/>
              </a:rPr>
              <a:t>http://www.psicologia.com.pt/artigos/ver_artigo.php?codigo=A0140</a:t>
            </a:r>
            <a:r>
              <a:rPr lang="pt-PT" sz="2000" dirty="0" smtClean="0"/>
              <a:t>),  consulta em 2008-02-24.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pt-PT" sz="2000" dirty="0" smtClean="0"/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pt-PT" sz="2000" b="1" dirty="0" smtClean="0"/>
              <a:t> </a:t>
            </a:r>
            <a:r>
              <a:rPr lang="pt-PT" sz="2000" dirty="0" smtClean="0"/>
              <a:t>ROQUE, Ana, “UE: o impacto da globalização no mercado de trabalho”,  </a:t>
            </a:r>
            <a:r>
              <a:rPr lang="pt-PT" sz="2000" dirty="0" err="1" smtClean="0"/>
              <a:t>in</a:t>
            </a:r>
            <a:r>
              <a:rPr lang="pt-PT" sz="2000" dirty="0" smtClean="0"/>
              <a:t> </a:t>
            </a:r>
            <a:r>
              <a:rPr lang="pt-PT" sz="2000" i="1" dirty="0" smtClean="0"/>
              <a:t>Direito e Economia, </a:t>
            </a:r>
            <a:r>
              <a:rPr lang="pt-PT" sz="2000" dirty="0" smtClean="0"/>
              <a:t>(</a:t>
            </a:r>
            <a:r>
              <a:rPr lang="pt-PT" sz="2000" dirty="0" smtClean="0">
                <a:hlinkClick r:id="rId3"/>
              </a:rPr>
              <a:t>http://direitoeconomia.com/2008/03/ue-o-impacto-da-globalizacao-no-mercado-de-trabalho/</a:t>
            </a:r>
            <a:r>
              <a:rPr lang="pt-PT" sz="2000" dirty="0" smtClean="0"/>
              <a:t>) consulta em 2008-02-09.</a:t>
            </a:r>
          </a:p>
          <a:p>
            <a:pPr>
              <a:defRPr/>
            </a:pPr>
            <a:endParaRPr lang="pt-PT" dirty="0" smtClean="0"/>
          </a:p>
          <a:p>
            <a:pPr>
              <a:defRPr/>
            </a:pPr>
            <a:endParaRPr lang="pt-PT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title"/>
          </p:nvPr>
        </p:nvSpPr>
        <p:spPr>
          <a:xfrm>
            <a:off x="642938" y="428625"/>
            <a:ext cx="6870700" cy="1181100"/>
          </a:xfrm>
        </p:spPr>
        <p:txBody>
          <a:bodyPr/>
          <a:lstStyle/>
          <a:p>
            <a:r>
              <a:rPr lang="pt-PT" smtClean="0"/>
              <a:t>Endereço electrónico</a:t>
            </a:r>
          </a:p>
        </p:txBody>
      </p:sp>
      <p:sp>
        <p:nvSpPr>
          <p:cNvPr id="31747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314825"/>
          </a:xfrm>
        </p:spPr>
        <p:txBody>
          <a:bodyPr/>
          <a:lstStyle/>
          <a:p>
            <a:endParaRPr lang="pt-PT" sz="2400" smtClean="0"/>
          </a:p>
          <a:p>
            <a:r>
              <a:rPr lang="pt-PT" sz="2400" smtClean="0"/>
              <a:t>NUNES, Vaz, “Histórias para explicar o ciclo da água” in </a:t>
            </a:r>
            <a:r>
              <a:rPr lang="pt-PT" sz="2400" i="1" smtClean="0"/>
              <a:t>Economia e Direito  </a:t>
            </a:r>
            <a:r>
              <a:rPr lang="pt-PT" sz="2000" smtClean="0"/>
              <a:t>(</a:t>
            </a:r>
            <a:r>
              <a:rPr lang="pt-PT" sz="2000" smtClean="0">
                <a:hlinkClick r:id="rId2"/>
              </a:rPr>
              <a:t>http://web.educom.pt/pr1305/agua_ciclo.htm</a:t>
            </a:r>
            <a:r>
              <a:rPr lang="pt-PT" sz="2000" smtClean="0"/>
              <a:t>), </a:t>
            </a:r>
            <a:r>
              <a:rPr lang="pt-PT" sz="2400" smtClean="0"/>
              <a:t>consulta em 2008-05-20.</a:t>
            </a:r>
          </a:p>
          <a:p>
            <a:endParaRPr lang="pt-PT" sz="2400" smtClean="0"/>
          </a:p>
          <a:p>
            <a:r>
              <a:rPr lang="pt-PT" sz="2400" smtClean="0"/>
              <a:t>LOURES, Carlos, “Quando Tudo aconteceu...”, </a:t>
            </a:r>
            <a:r>
              <a:rPr lang="pt-PT" sz="2400" i="1" smtClean="0"/>
              <a:t>Eça de Queiroz,</a:t>
            </a:r>
            <a:r>
              <a:rPr lang="pt-PT" sz="2400" smtClean="0"/>
              <a:t> </a:t>
            </a:r>
            <a:r>
              <a:rPr lang="pt-PT" sz="2000" smtClean="0"/>
              <a:t>(</a:t>
            </a:r>
            <a:r>
              <a:rPr lang="pt-PT" sz="2000" smtClean="0">
                <a:hlinkClick r:id="rId3"/>
              </a:rPr>
              <a:t>http://www.vidaslusofonas.pt/eca_de_queiros.htm</a:t>
            </a:r>
            <a:r>
              <a:rPr lang="pt-PT" sz="2000" smtClean="0"/>
              <a:t>) </a:t>
            </a:r>
            <a:r>
              <a:rPr lang="pt-PT" sz="2400" smtClean="0"/>
              <a:t>consulta em 2008-05-21</a:t>
            </a:r>
          </a:p>
          <a:p>
            <a:endParaRPr lang="pt-PT" sz="2400" smtClean="0"/>
          </a:p>
          <a:p>
            <a:pPr>
              <a:buFontTx/>
              <a:buNone/>
            </a:pPr>
            <a:endParaRPr lang="pt-PT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600" b="1" smtClean="0"/>
              <a:t>Elaboração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PT" smtClean="0"/>
          </a:p>
          <a:p>
            <a:pPr eaLnBrk="1" hangingPunct="1"/>
            <a:r>
              <a:rPr lang="pt-PT" smtClean="0"/>
              <a:t>Organiza e lista os dados recolhidos numa página com o título Bibliografia.</a:t>
            </a:r>
          </a:p>
          <a:p>
            <a:pPr eaLnBrk="1" hangingPunct="1"/>
            <a:r>
              <a:rPr lang="pt-PT" smtClean="0"/>
              <a:t> Esta lista deve  apresentar-se por ordem alfabética dos apelidos dos autores.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30</a:t>
            </a:fld>
            <a:endParaRPr kumimoji="0"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928662" y="6286520"/>
            <a:ext cx="7632848" cy="365125"/>
          </a:xfrm>
        </p:spPr>
        <p:txBody>
          <a:bodyPr/>
          <a:lstStyle/>
          <a:p>
            <a:r>
              <a:rPr kumimoji="0" lang="pt-PT" sz="1800" dirty="0" smtClean="0">
                <a:latin typeface="+mn-lt"/>
              </a:rPr>
              <a:t>Mediateca Escolar – Projecto Bons Métodos, Bons Resultados </a:t>
            </a:r>
          </a:p>
        </p:txBody>
      </p:sp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0" y="620713"/>
            <a:ext cx="9144000" cy="3312343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Ficha Técnica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Realização: Mediateca Escolar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Coordenadora do </a:t>
            </a:r>
            <a:r>
              <a:rPr kumimoji="0" lang="pt-PT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Projeto</a:t>
            </a: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 </a:t>
            </a:r>
            <a:r>
              <a:rPr kumimoji="0" lang="pt-PT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Gina</a:t>
            </a: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Rodrigues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lang="pt-PT" sz="2000" b="1" dirty="0" smtClean="0">
                <a:latin typeface="+mn-lt"/>
              </a:rPr>
              <a:t>Equipa do </a:t>
            </a:r>
            <a:r>
              <a:rPr lang="pt-PT" sz="2000" b="1" dirty="0" err="1" smtClean="0">
                <a:latin typeface="+mn-lt"/>
              </a:rPr>
              <a:t>Projeto</a:t>
            </a:r>
            <a:r>
              <a:rPr lang="pt-PT" sz="2000" b="1" dirty="0" smtClean="0">
                <a:latin typeface="+mn-lt"/>
              </a:rPr>
              <a:t> : </a:t>
            </a:r>
            <a:r>
              <a:rPr lang="pt-PT" sz="2000" b="1" dirty="0" err="1" smtClean="0">
                <a:latin typeface="+mn-lt"/>
              </a:rPr>
              <a:t>Gina</a:t>
            </a:r>
            <a:r>
              <a:rPr lang="pt-PT" sz="2000" b="1" dirty="0" smtClean="0">
                <a:latin typeface="+mn-lt"/>
              </a:rPr>
              <a:t> Rodrigues, Mª José Rodrigues e Rosa Albuquerque</a:t>
            </a: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2010/2011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Picture 4" descr="C:\Users\Gina\Documents\2009_2010_ foi para a pasta de recuperação\logotipos\Logo_ME_Co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005064"/>
            <a:ext cx="1883403" cy="1905561"/>
          </a:xfrm>
          <a:prstGeom prst="rect">
            <a:avLst/>
          </a:prstGeom>
          <a:noFill/>
        </p:spPr>
      </p:pic>
      <p:sp>
        <p:nvSpPr>
          <p:cNvPr id="18" name="Rectângulo 17"/>
          <p:cNvSpPr/>
          <p:nvPr/>
        </p:nvSpPr>
        <p:spPr>
          <a:xfrm>
            <a:off x="179512" y="6021288"/>
            <a:ext cx="896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pt-PT" b="1" dirty="0" smtClean="0">
                <a:latin typeface="+mn-lt"/>
              </a:rPr>
              <a:t>ES com 3º Ciclo do EB de Matias </a:t>
            </a:r>
            <a:r>
              <a:rPr lang="pt-PT" b="1" dirty="0">
                <a:latin typeface="+mn-lt"/>
              </a:rPr>
              <a:t>A</a:t>
            </a:r>
            <a:r>
              <a:rPr lang="pt-PT" b="1" dirty="0" smtClean="0">
                <a:latin typeface="+mn-lt"/>
              </a:rPr>
              <a:t>ires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b="1" smtClean="0"/>
              <a:t>Como citar?</a:t>
            </a:r>
          </a:p>
        </p:txBody>
      </p:sp>
      <p:sp>
        <p:nvSpPr>
          <p:cNvPr id="6147" name="Marcador de Posição de Conteúdo 2"/>
          <p:cNvSpPr>
            <a:spLocks noGrp="1"/>
          </p:cNvSpPr>
          <p:nvPr>
            <p:ph idx="1"/>
          </p:nvPr>
        </p:nvSpPr>
        <p:spPr>
          <a:xfrm>
            <a:off x="428625" y="1928813"/>
            <a:ext cx="8358188" cy="3657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pt-PT" smtClean="0"/>
          </a:p>
          <a:p>
            <a:pPr eaLnBrk="1" hangingPunct="1"/>
            <a:r>
              <a:rPr lang="pt-PT" sz="3600" smtClean="0"/>
              <a:t>Há várias formas de citar. </a:t>
            </a:r>
          </a:p>
          <a:p>
            <a:pPr eaLnBrk="1" hangingPunct="1">
              <a:buFontTx/>
              <a:buNone/>
            </a:pPr>
            <a:r>
              <a:rPr lang="pt-PT" sz="3600" smtClean="0"/>
              <a:t>	</a:t>
            </a:r>
          </a:p>
          <a:p>
            <a:pPr eaLnBrk="1" hangingPunct="1">
              <a:buFontTx/>
              <a:buNone/>
            </a:pPr>
            <a:r>
              <a:rPr lang="pt-PT" sz="3600" smtClean="0"/>
              <a:t>	Escolhemos uma que poderás usar.</a:t>
            </a:r>
          </a:p>
          <a:p>
            <a:pPr eaLnBrk="1" hangingPunct="1"/>
            <a:endParaRPr lang="pt-PT" smtClean="0"/>
          </a:p>
          <a:p>
            <a:pPr eaLnBrk="1" hangingPunct="1">
              <a:buFontTx/>
              <a:buNone/>
            </a:pPr>
            <a:endParaRPr lang="pt-PT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714375" y="142875"/>
            <a:ext cx="6870700" cy="1600200"/>
          </a:xfrm>
        </p:spPr>
        <p:txBody>
          <a:bodyPr/>
          <a:lstStyle/>
          <a:p>
            <a:pPr eaLnBrk="1" hangingPunct="1"/>
            <a:r>
              <a:rPr lang="pt-PT" b="1" smtClean="0"/>
              <a:t>Exemplo:</a:t>
            </a:r>
          </a:p>
        </p:txBody>
      </p:sp>
      <p:sp>
        <p:nvSpPr>
          <p:cNvPr id="7171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PT" smtClean="0"/>
          </a:p>
          <a:p>
            <a:pPr eaLnBrk="1" hangingPunct="1"/>
            <a:r>
              <a:rPr lang="pt-PT" smtClean="0"/>
              <a:t>ANDRÉ, João Maria, </a:t>
            </a:r>
            <a:r>
              <a:rPr lang="pt-PT" i="1" smtClean="0"/>
              <a:t>Pensamento e Afectividade, </a:t>
            </a:r>
            <a:r>
              <a:rPr lang="pt-PT" smtClean="0"/>
              <a:t>2ª ed.,</a:t>
            </a:r>
            <a:r>
              <a:rPr lang="pt-PT" i="1" smtClean="0"/>
              <a:t> </a:t>
            </a:r>
            <a:r>
              <a:rPr lang="pt-PT" smtClean="0"/>
              <a:t>Coimbra, Quarteto Editora, 1999.</a:t>
            </a:r>
          </a:p>
          <a:p>
            <a:pPr eaLnBrk="1" hangingPunct="1"/>
            <a:endParaRPr lang="pt-PT" smtClean="0"/>
          </a:p>
          <a:p>
            <a:pPr eaLnBrk="1" hangingPunct="1"/>
            <a:endParaRPr lang="pt-PT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685800" y="357188"/>
            <a:ext cx="6870700" cy="1395412"/>
          </a:xfrm>
        </p:spPr>
        <p:txBody>
          <a:bodyPr/>
          <a:lstStyle/>
          <a:p>
            <a:pPr eaLnBrk="1" hangingPunct="1"/>
            <a:r>
              <a:rPr lang="pt-PT" sz="4000" b="1" smtClean="0"/>
              <a:t>Os autores</a:t>
            </a:r>
            <a:r>
              <a:rPr lang="pt-PT" sz="4000" smtClean="0"/>
              <a:t>:</a:t>
            </a:r>
          </a:p>
        </p:txBody>
      </p:sp>
      <p:sp>
        <p:nvSpPr>
          <p:cNvPr id="8195" name="Marcador de Posição de Conteúdo 2"/>
          <p:cNvSpPr>
            <a:spLocks noGrp="1"/>
          </p:cNvSpPr>
          <p:nvPr>
            <p:ph idx="1"/>
          </p:nvPr>
        </p:nvSpPr>
        <p:spPr>
          <a:xfrm>
            <a:off x="785813" y="2071688"/>
            <a:ext cx="7696200" cy="3657600"/>
          </a:xfrm>
        </p:spPr>
        <p:txBody>
          <a:bodyPr/>
          <a:lstStyle/>
          <a:p>
            <a:pPr eaLnBrk="1" hangingPunct="1"/>
            <a:r>
              <a:rPr lang="pt-PT" smtClean="0"/>
              <a:t>O nome deve ser citado como aparece no documento, mas de forma invertida.</a:t>
            </a:r>
          </a:p>
          <a:p>
            <a:pPr eaLnBrk="1" hangingPunct="1"/>
            <a:r>
              <a:rPr lang="pt-PT" smtClean="0"/>
              <a:t>O apelido deve ser escrito em maiúsculas seguido de vírgula.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6870700" cy="1323975"/>
          </a:xfrm>
        </p:spPr>
        <p:txBody>
          <a:bodyPr/>
          <a:lstStyle/>
          <a:p>
            <a:pPr eaLnBrk="1" hangingPunct="1"/>
            <a:r>
              <a:rPr lang="pt-PT" smtClean="0"/>
              <a:t>Exemplo:</a:t>
            </a:r>
          </a:p>
        </p:txBody>
      </p:sp>
      <p:sp>
        <p:nvSpPr>
          <p:cNvPr id="9219" name="Marcador de Posição de Conteúdo 2"/>
          <p:cNvSpPr>
            <a:spLocks noGrp="1"/>
          </p:cNvSpPr>
          <p:nvPr>
            <p:ph idx="1"/>
          </p:nvPr>
        </p:nvSpPr>
        <p:spPr>
          <a:xfrm>
            <a:off x="500063" y="1143000"/>
            <a:ext cx="7696200" cy="5357813"/>
          </a:xfrm>
        </p:spPr>
        <p:txBody>
          <a:bodyPr/>
          <a:lstStyle/>
          <a:p>
            <a:pPr eaLnBrk="1" hangingPunct="1"/>
            <a:endParaRPr lang="pt-PT" smtClean="0"/>
          </a:p>
          <a:p>
            <a:pPr eaLnBrk="1" hangingPunct="1"/>
            <a:r>
              <a:rPr lang="pt-PT" smtClean="0"/>
              <a:t>ANDRÉ, João Maria (no caso da obra ter apenas um autor)</a:t>
            </a:r>
          </a:p>
          <a:p>
            <a:pPr eaLnBrk="1" hangingPunct="1"/>
            <a:endParaRPr lang="pt-PT" smtClean="0"/>
          </a:p>
          <a:p>
            <a:pPr eaLnBrk="1" hangingPunct="1"/>
            <a:r>
              <a:rPr lang="pt-PT" smtClean="0"/>
              <a:t>CASELAS, António, LOPES, José…(no caso da obra ter mais de um autor)</a:t>
            </a:r>
          </a:p>
          <a:p>
            <a:pPr lvl="2" eaLnBrk="1" hangingPunct="1">
              <a:buFontTx/>
              <a:buNone/>
            </a:pPr>
            <a:r>
              <a:rPr lang="pt-PT" sz="3200" smtClean="0"/>
              <a:t> ou então (caso tenha mais de três autores):</a:t>
            </a:r>
          </a:p>
          <a:p>
            <a:pPr lvl="2" eaLnBrk="1" hangingPunct="1"/>
            <a:r>
              <a:rPr lang="pt-PT" sz="3200" smtClean="0"/>
              <a:t>CASELAS, António [et. al.]. </a:t>
            </a:r>
          </a:p>
          <a:p>
            <a:pPr eaLnBrk="1" hangingPunct="1"/>
            <a:endParaRPr lang="pt-PT" smtClean="0"/>
          </a:p>
          <a:p>
            <a:pPr eaLnBrk="1" hangingPunct="1"/>
            <a:endParaRPr lang="pt-PT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Os Títulos</a:t>
            </a:r>
          </a:p>
        </p:txBody>
      </p:sp>
      <p:sp>
        <p:nvSpPr>
          <p:cNvPr id="1024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smtClean="0"/>
              <a:t>Devem ser citados como aparecem no documento.</a:t>
            </a:r>
          </a:p>
          <a:p>
            <a:pPr eaLnBrk="1" hangingPunct="1"/>
            <a:r>
              <a:rPr lang="pt-PT" smtClean="0"/>
              <a:t>Se for um artigo de uma revista deves pôr o título do artigo entre aspas, e o título da revista em itálico.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685800" y="642938"/>
            <a:ext cx="6870700" cy="1785937"/>
          </a:xfrm>
        </p:spPr>
        <p:txBody>
          <a:bodyPr/>
          <a:lstStyle/>
          <a:p>
            <a:pPr algn="l" eaLnBrk="1" hangingPunct="1"/>
            <a:r>
              <a:rPr lang="pt-PT" smtClean="0"/>
              <a:t/>
            </a:r>
            <a:br>
              <a:rPr lang="pt-PT" smtClean="0"/>
            </a:br>
            <a:r>
              <a:rPr lang="pt-PT" smtClean="0"/>
              <a:t/>
            </a:r>
            <a:br>
              <a:rPr lang="pt-PT" smtClean="0"/>
            </a:br>
            <a:r>
              <a:rPr lang="pt-PT" smtClean="0"/>
              <a:t/>
            </a:r>
            <a:br>
              <a:rPr lang="pt-PT" smtClean="0"/>
            </a:br>
            <a:r>
              <a:rPr lang="pt-PT" smtClean="0"/>
              <a:t/>
            </a:r>
            <a:br>
              <a:rPr lang="pt-PT" smtClean="0"/>
            </a:br>
            <a:r>
              <a:rPr lang="pt-PT" sz="4000" smtClean="0"/>
              <a:t>Se citares um livro deverás:</a:t>
            </a:r>
            <a:r>
              <a:rPr lang="pt-PT" smtClean="0"/>
              <a:t/>
            </a:r>
            <a:br>
              <a:rPr lang="pt-PT" smtClean="0"/>
            </a:br>
            <a:endParaRPr lang="pt-PT" smtClean="0"/>
          </a:p>
        </p:txBody>
      </p:sp>
      <p:sp>
        <p:nvSpPr>
          <p:cNvPr id="11267" name="Marcador de Posição de Conteúdo 2"/>
          <p:cNvSpPr>
            <a:spLocks noGrp="1"/>
          </p:cNvSpPr>
          <p:nvPr>
            <p:ph idx="1"/>
          </p:nvPr>
        </p:nvSpPr>
        <p:spPr>
          <a:xfrm>
            <a:off x="685800" y="1857375"/>
            <a:ext cx="7696200" cy="3629025"/>
          </a:xfrm>
        </p:spPr>
        <p:txBody>
          <a:bodyPr/>
          <a:lstStyle/>
          <a:p>
            <a:pPr eaLnBrk="1" hangingPunct="1"/>
            <a:endParaRPr lang="pt-PT" smtClean="0"/>
          </a:p>
          <a:p>
            <a:pPr eaLnBrk="1" hangingPunct="1"/>
            <a:r>
              <a:rPr lang="pt-PT" sz="4400" smtClean="0"/>
              <a:t>usar itálico</a:t>
            </a:r>
          </a:p>
          <a:p>
            <a:pPr lvl="1" eaLnBrk="1" hangingPunct="1"/>
            <a:r>
              <a:rPr lang="pt-PT" sz="4000" i="1" smtClean="0"/>
              <a:t>A Fada Oriana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elo de apresentação predefinido">
  <a:themeElements>
    <a:clrScheme name="1_Modelo de apresentação predefinido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1_Modelo de apresentação predefinido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delo de apresentação predefinido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o de apresentação predefinido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435</TotalTime>
  <Words>902</Words>
  <Application>Microsoft Office PowerPoint</Application>
  <PresentationFormat>Apresentação no Ecrã (4:3)</PresentationFormat>
  <Paragraphs>140</Paragraphs>
  <Slides>30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30</vt:i4>
      </vt:variant>
    </vt:vector>
  </HeadingPairs>
  <TitlesOfParts>
    <vt:vector size="36" baseType="lpstr">
      <vt:lpstr>Comic Sans MS</vt:lpstr>
      <vt:lpstr>Arial</vt:lpstr>
      <vt:lpstr>Calibri</vt:lpstr>
      <vt:lpstr>Wingdings</vt:lpstr>
      <vt:lpstr>Wingdings 2</vt:lpstr>
      <vt:lpstr>1_Modelo de apresentação predefinido</vt:lpstr>
      <vt:lpstr>Como fazer uma bibliografia?</vt:lpstr>
      <vt:lpstr>1º Recolha de dados</vt:lpstr>
      <vt:lpstr>Elaboração </vt:lpstr>
      <vt:lpstr>Como citar?</vt:lpstr>
      <vt:lpstr>Exemplo:</vt:lpstr>
      <vt:lpstr>Os autores:</vt:lpstr>
      <vt:lpstr>Exemplo:</vt:lpstr>
      <vt:lpstr>Os Títulos</vt:lpstr>
      <vt:lpstr>    Se citares um livro deverás: </vt:lpstr>
      <vt:lpstr>Se citares um artigo de Revista deverás </vt:lpstr>
      <vt:lpstr>Edição</vt:lpstr>
      <vt:lpstr>Editor</vt:lpstr>
      <vt:lpstr>Local:</vt:lpstr>
      <vt:lpstr>Data da Publicação</vt:lpstr>
      <vt:lpstr>Apresentação da bibliografia</vt:lpstr>
      <vt:lpstr>NETOGRAFIA</vt:lpstr>
      <vt:lpstr>N a Internet deves:</vt:lpstr>
      <vt:lpstr>Uma Página Web:</vt:lpstr>
      <vt:lpstr>Ficha de referência bibliográfica</vt:lpstr>
      <vt:lpstr>Exemplo</vt:lpstr>
      <vt:lpstr>Exercícios</vt:lpstr>
      <vt:lpstr>CITAÇÃO DE LIVROS</vt:lpstr>
      <vt:lpstr>CITAÇÃO DE LIVROS</vt:lpstr>
      <vt:lpstr>CITAÇÃO DE LIVROS</vt:lpstr>
      <vt:lpstr>CITAÇÃO DE REVISTA</vt:lpstr>
      <vt:lpstr>Revista</vt:lpstr>
      <vt:lpstr>Revista</vt:lpstr>
      <vt:lpstr>Endereço electrónico</vt:lpstr>
      <vt:lpstr>Endereço electrónico</vt:lpstr>
      <vt:lpstr>Diapositivo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fazer uma bibliografia?</dc:title>
  <dc:creator>ZE</dc:creator>
  <cp:lastModifiedBy>aa</cp:lastModifiedBy>
  <cp:revision>57</cp:revision>
  <dcterms:created xsi:type="dcterms:W3CDTF">2007-11-03T22:23:52Z</dcterms:created>
  <dcterms:modified xsi:type="dcterms:W3CDTF">2013-10-15T21:14:33Z</dcterms:modified>
</cp:coreProperties>
</file>