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PT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6AD30C-5D92-45A9-B107-AD5F777DA084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A18E7-F960-452F-8DA4-CF44654A7268}" type="slidenum">
              <a:rPr lang="pt-PT"/>
              <a:pPr/>
              <a:t>1</a:t>
            </a:fld>
            <a:endParaRPr lang="pt-PT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C208B6-41BE-496B-A77F-76ACCB84FC9E}" type="slidenum">
              <a:rPr lang="pt-PT"/>
              <a:pPr/>
              <a:t>2</a:t>
            </a:fld>
            <a:endParaRPr lang="pt-PT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2CBED-AAB2-44F3-99B6-2808C7C829A8}" type="slidenum">
              <a:rPr lang="pt-PT"/>
              <a:pPr/>
              <a:t>3</a:t>
            </a:fld>
            <a:endParaRPr lang="pt-P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AE3598-DFEF-4EBE-AEE6-C8A75D1A3326}" type="slidenum">
              <a:rPr lang="pt-PT"/>
              <a:pPr/>
              <a:t>4</a:t>
            </a:fld>
            <a:endParaRPr lang="pt-PT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946B-86E8-409C-A9D3-DB1B4F2A2561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1D1CE7-8457-4D5F-BD18-09E7B548699B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 do título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19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1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1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19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D72C8-B1E5-47FE-B999-32FEE22E23B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61523-BCCD-4342-A76E-8C249A0AF0FA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54563-AB68-4786-9A78-433CE5D6D3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E67C1-8082-4C6D-9093-1EF432BFE226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1ACED-A994-4DED-90CA-25C2620B2A1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DDFD0-2023-408F-86E8-A1185EC10B3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A9106-8ADE-48CA-9505-BA5C8E28673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4E1D0-EC83-4CEF-8150-AAA5E273BEA1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679D1-F5DA-4250-BEB5-0B265503936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55425-A5C0-44C3-96C7-D3828043D321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PT"/>
            </a:p>
          </p:txBody>
        </p:sp>
        <p:pic>
          <p:nvPicPr>
            <p:cNvPr id="7172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pt-PT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pt-PT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96FF430D-45BA-49FC-9D5A-7F77A87D303B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7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44675"/>
            <a:ext cx="7620000" cy="2057400"/>
          </a:xfrm>
          <a:ln/>
        </p:spPr>
        <p:txBody>
          <a:bodyPr/>
          <a:lstStyle/>
          <a:p>
            <a:r>
              <a:rPr lang="pt-PT" sz="4000" b="1">
                <a:latin typeface="Comic Sans MS" pitchFamily="66" charset="0"/>
              </a:rPr>
              <a:t>Como se faz um esquema?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41888"/>
            <a:ext cx="7161213" cy="1295400"/>
          </a:xfrm>
          <a:ln/>
        </p:spPr>
        <p:txBody>
          <a:bodyPr/>
          <a:lstStyle/>
          <a:p>
            <a:endParaRPr lang="pt-PT"/>
          </a:p>
          <a:p>
            <a:pPr algn="r"/>
            <a:endParaRPr lang="pt-PT" sz="18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08175" y="4813300"/>
            <a:ext cx="5329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pt-PT" dirty="0"/>
          </a:p>
          <a:p>
            <a:pPr algn="r"/>
            <a:r>
              <a:rPr lang="pt-PT" sz="1400" b="1" dirty="0" err="1">
                <a:latin typeface="Comic Sans MS" pitchFamily="66" charset="0"/>
              </a:rPr>
              <a:t>In</a:t>
            </a:r>
            <a:r>
              <a:rPr lang="pt-PT" sz="1400" b="1" dirty="0">
                <a:latin typeface="Comic Sans MS" pitchFamily="66" charset="0"/>
              </a:rPr>
              <a:t> </a:t>
            </a:r>
            <a:r>
              <a:rPr lang="pt-PT" sz="1400" b="1" i="1" dirty="0">
                <a:latin typeface="Comic Sans MS" pitchFamily="66" charset="0"/>
              </a:rPr>
              <a:t>Ensinar a estudar Aprender a estudar</a:t>
            </a:r>
            <a:r>
              <a:rPr lang="pt-PT" sz="1400" b="1" dirty="0">
                <a:latin typeface="Comic Sans MS" pitchFamily="66" charset="0"/>
              </a:rPr>
              <a:t> (</a:t>
            </a:r>
            <a:r>
              <a:rPr lang="pt-PT" sz="1400" b="1">
                <a:latin typeface="Comic Sans MS" pitchFamily="66" charset="0"/>
              </a:rPr>
              <a:t>adaptado</a:t>
            </a:r>
            <a:r>
              <a:rPr lang="pt-PT" sz="1400" b="1" smtClean="0">
                <a:latin typeface="Comic Sans MS" pitchFamily="66" charset="0"/>
              </a:rPr>
              <a:t>)</a:t>
            </a:r>
            <a:endParaRPr lang="pt-PT" sz="1400" b="1" dirty="0">
              <a:latin typeface="Comic Sans MS" pitchFamily="66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692275" y="620713"/>
            <a:ext cx="712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PT" sz="3600">
                <a:latin typeface="Comic Sans MS" pitchFamily="66" charset="0"/>
              </a:rPr>
              <a:t>Mediateca Escolar - Guia</a:t>
            </a:r>
            <a:r>
              <a:rPr lang="pt-PT" sz="3600"/>
              <a:t> Prático</a:t>
            </a:r>
            <a:endParaRPr lang="pt-PT"/>
          </a:p>
        </p:txBody>
      </p:sp>
      <p:pic>
        <p:nvPicPr>
          <p:cNvPr id="2055" name="Picture 7" descr="símbolo_mediate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214438" cy="12239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b="1">
                <a:latin typeface="Comic Sans MS" pitchFamily="66" charset="0"/>
              </a:rPr>
              <a:t>Para organizares um esquema precisas de:</a:t>
            </a:r>
            <a:r>
              <a:rPr lang="pt-PT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PT" sz="2800">
                <a:latin typeface="Comic Sans MS" pitchFamily="66" charset="0"/>
              </a:rPr>
              <a:t>Definir as ideias principais. </a:t>
            </a:r>
          </a:p>
          <a:p>
            <a:pPr>
              <a:lnSpc>
                <a:spcPct val="90000"/>
              </a:lnSpc>
            </a:pPr>
            <a:r>
              <a:rPr lang="pt-PT" sz="2800">
                <a:latin typeface="Comic Sans MS" pitchFamily="66" charset="0"/>
              </a:rPr>
              <a:t>Definir as ideias secundárias que estão ligadas a cada uma delas. </a:t>
            </a:r>
          </a:p>
          <a:p>
            <a:pPr>
              <a:lnSpc>
                <a:spcPct val="90000"/>
              </a:lnSpc>
            </a:pPr>
            <a:r>
              <a:rPr lang="pt-PT" sz="2800">
                <a:latin typeface="Comic Sans MS" pitchFamily="66" charset="0"/>
              </a:rPr>
              <a:t>Escolher uma palavra ou frase curta que transmita cada uma dessas ideias. </a:t>
            </a:r>
          </a:p>
          <a:p>
            <a:pPr>
              <a:lnSpc>
                <a:spcPct val="90000"/>
              </a:lnSpc>
            </a:pPr>
            <a:r>
              <a:rPr lang="pt-PT" sz="2800">
                <a:latin typeface="Comic Sans MS" pitchFamily="66" charset="0"/>
              </a:rPr>
              <a:t>Escolher uma forma gráfica que contenha todas essas palavras-chave e mostre a relação entre elas. </a:t>
            </a:r>
          </a:p>
          <a:p>
            <a:pPr>
              <a:lnSpc>
                <a:spcPct val="90000"/>
              </a:lnSpc>
            </a:pPr>
            <a:endParaRPr lang="pt-PT" sz="2800">
              <a:latin typeface="Comic Sans MS" pitchFamily="66" charset="0"/>
            </a:endParaRPr>
          </a:p>
        </p:txBody>
      </p:sp>
      <p:pic>
        <p:nvPicPr>
          <p:cNvPr id="3076" name="Picture 4" descr="esquem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692150"/>
            <a:ext cx="1150938" cy="10953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b="1">
                <a:latin typeface="Comic Sans MS" pitchFamily="66" charset="0"/>
              </a:rPr>
              <a:t>Tipos de esquemas</a:t>
            </a:r>
          </a:p>
        </p:txBody>
      </p:sp>
      <p:pic>
        <p:nvPicPr>
          <p:cNvPr id="4100" name="Picture 4" descr="esquema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049713" y="1695450"/>
            <a:ext cx="3178175" cy="4303713"/>
          </a:xfrm>
          <a:noFill/>
          <a:ln/>
        </p:spPr>
      </p:pic>
      <p:pic>
        <p:nvPicPr>
          <p:cNvPr id="4101" name="Picture 5" descr="borbolet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476250"/>
            <a:ext cx="719138" cy="5683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b="1">
                <a:latin typeface="Comic Sans MS" pitchFamily="66" charset="0"/>
              </a:rPr>
              <a:t>Vantagens do esquema: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sz="2800">
              <a:latin typeface="Comic Sans MS" pitchFamily="66" charset="0"/>
            </a:endParaRPr>
          </a:p>
          <a:p>
            <a:r>
              <a:rPr lang="pt-PT" sz="2800">
                <a:latin typeface="Comic Sans MS" pitchFamily="66" charset="0"/>
              </a:rPr>
              <a:t>Revela se a matéria foi bem compreendida</a:t>
            </a:r>
          </a:p>
          <a:p>
            <a:r>
              <a:rPr lang="pt-PT" sz="2800">
                <a:latin typeface="Comic Sans MS" pitchFamily="66" charset="0"/>
              </a:rPr>
              <a:t>Sintetiza o fundamental</a:t>
            </a:r>
          </a:p>
          <a:p>
            <a:r>
              <a:rPr lang="pt-PT" sz="2800">
                <a:latin typeface="Comic Sans MS" pitchFamily="66" charset="0"/>
              </a:rPr>
              <a:t>Facilita as revisões. </a:t>
            </a:r>
          </a:p>
          <a:p>
            <a:r>
              <a:rPr lang="pt-PT" sz="2800">
                <a:latin typeface="Comic Sans MS" pitchFamily="66" charset="0"/>
              </a:rPr>
              <a:t>Explicita a relação lógica e hierárquica entre as várias ideias. </a:t>
            </a:r>
          </a:p>
          <a:p>
            <a:r>
              <a:rPr lang="pt-PT" sz="2800">
                <a:latin typeface="Comic Sans MS" pitchFamily="66" charset="0"/>
              </a:rPr>
              <a:t>Dá uma imagem visual da matéria e da sua organização.</a:t>
            </a:r>
            <a:r>
              <a:rPr lang="pt-PT"/>
              <a:t> </a:t>
            </a:r>
          </a:p>
        </p:txBody>
      </p:sp>
      <p:pic>
        <p:nvPicPr>
          <p:cNvPr id="5124" name="Picture 4" descr="borbolet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188" y="765175"/>
            <a:ext cx="647700" cy="5683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C:\Users\Gina\Documents\2009_2010_ foi para a pasta de recuperação\logotipos\Logo_ME_Co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000504"/>
            <a:ext cx="1883403" cy="1905561"/>
          </a:xfrm>
          <a:prstGeom prst="rect">
            <a:avLst/>
          </a:prstGeom>
          <a:noFill/>
        </p:spPr>
      </p:pic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4294967295"/>
          </p:nvPr>
        </p:nvSpPr>
        <p:spPr>
          <a:xfrm>
            <a:off x="2643174" y="5857892"/>
            <a:ext cx="3500430" cy="714380"/>
          </a:xfrm>
          <a:prstGeom prst="rect">
            <a:avLst/>
          </a:prstGeom>
        </p:spPr>
        <p:txBody>
          <a:bodyPr/>
          <a:lstStyle/>
          <a:p>
            <a:pPr algn="ctr"/>
            <a:r>
              <a:rPr kumimoji="0" lang="pt-PT" sz="1800" b="1" dirty="0" smtClean="0">
                <a:latin typeface="+mj-lt"/>
              </a:rPr>
              <a:t>Mediateca Escolar – Projecto Bons Métodos, Bons Resultados </a:t>
            </a: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0" y="0"/>
            <a:ext cx="9144000" cy="2808287"/>
          </a:xfrm>
          <a:prstGeom prst="rect">
            <a:avLst/>
          </a:prstGeom>
        </p:spPr>
        <p:txBody>
          <a:bodyPr vert="horz" lIns="0" rIns="18288">
            <a:normAutofit fontScale="92500"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Ficha Técnica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Realização: Mediateca Escolar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Coordenadora do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Projeto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: 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Gina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Rodrigues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pt-PT" sz="2000" b="1" dirty="0" smtClean="0">
                <a:latin typeface="+mj-lt"/>
              </a:rPr>
              <a:t>Equipa do </a:t>
            </a:r>
            <a:r>
              <a:rPr lang="pt-PT" sz="2000" b="1" dirty="0" err="1" smtClean="0">
                <a:latin typeface="+mj-lt"/>
              </a:rPr>
              <a:t>Projeto</a:t>
            </a:r>
            <a:r>
              <a:rPr lang="pt-PT" sz="2000" b="1" dirty="0" smtClean="0">
                <a:latin typeface="+mj-lt"/>
              </a:rPr>
              <a:t> : </a:t>
            </a:r>
            <a:r>
              <a:rPr lang="pt-PT" sz="2000" b="1" dirty="0" err="1" smtClean="0">
                <a:latin typeface="+mj-lt"/>
              </a:rPr>
              <a:t>Gina</a:t>
            </a:r>
            <a:r>
              <a:rPr lang="pt-PT" sz="2000" b="1" dirty="0" smtClean="0">
                <a:latin typeface="+mj-lt"/>
              </a:rPr>
              <a:t> Rodrigues, Mª José Rodrigues e Rosa Albuquerque</a:t>
            </a: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2010/2011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1285852" y="3643314"/>
            <a:ext cx="5892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pt-PT" b="1" dirty="0" smtClean="0">
                <a:latin typeface="+mj-lt"/>
              </a:rPr>
              <a:t>ES com 3º Ciclo do EB de Matias </a:t>
            </a:r>
            <a:r>
              <a:rPr lang="pt-PT" b="1" dirty="0">
                <a:latin typeface="+mj-lt"/>
              </a:rPr>
              <a:t>A</a:t>
            </a:r>
            <a:r>
              <a:rPr lang="pt-PT" b="1" dirty="0" smtClean="0">
                <a:latin typeface="+mj-lt"/>
              </a:rPr>
              <a:t>ires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elo de apresentação predefinido">
  <a:themeElements>
    <a:clrScheme name="1_Modelo de apresentação predefinido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elo de apresentação predefinido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14</TotalTime>
  <Words>167</Words>
  <Application>Microsoft Office PowerPoint</Application>
  <PresentationFormat>Apresentação no Ecrã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1_Modelo de apresentação predefinido</vt:lpstr>
      <vt:lpstr>Como se faz um esquema?</vt:lpstr>
      <vt:lpstr>Para organizares um esquema precisas de: </vt:lpstr>
      <vt:lpstr>Tipos de esquemas</vt:lpstr>
      <vt:lpstr>Vantagens do esquema:</vt:lpstr>
      <vt:lpstr>Diapositivo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se faz um esquema?</dc:title>
  <dc:creator>ZE</dc:creator>
  <cp:lastModifiedBy>aa</cp:lastModifiedBy>
  <cp:revision>7</cp:revision>
  <dcterms:created xsi:type="dcterms:W3CDTF">2007-11-03T21:09:07Z</dcterms:created>
  <dcterms:modified xsi:type="dcterms:W3CDTF">2013-10-14T15:26:11Z</dcterms:modified>
</cp:coreProperties>
</file>