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0" r:id="rId4"/>
    <p:sldId id="263" r:id="rId5"/>
    <p:sldId id="262" r:id="rId6"/>
    <p:sldId id="264" r:id="rId7"/>
    <p:sldId id="265" r:id="rId8"/>
    <p:sldId id="266" r:id="rId9"/>
    <p:sldId id="267" r:id="rId10"/>
    <p:sldId id="259" r:id="rId11"/>
    <p:sldId id="269" r:id="rId12"/>
    <p:sldId id="270" r:id="rId13"/>
    <p:sldId id="271" r:id="rId14"/>
    <p:sldId id="272" r:id="rId15"/>
    <p:sldId id="274" r:id="rId16"/>
    <p:sldId id="273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4"/>
  </p:normalViewPr>
  <p:slideViewPr>
    <p:cSldViewPr snapToGrid="0" snapToObjects="1">
      <p:cViewPr varScale="1">
        <p:scale>
          <a:sx n="95" d="100"/>
          <a:sy n="95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110C8-DB78-7140-9C37-67F3162E7AE0}" type="datetimeFigureOut">
              <a:rPr lang="en-US" smtClean="0"/>
              <a:t>7/8/20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38B0-D69D-2A46-AFBE-722D7D5E5A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1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38B0-D69D-2A46-AFBE-722D7D5E5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38B0-D69D-2A46-AFBE-722D7D5E5A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38B0-D69D-2A46-AFBE-722D7D5E5A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38B0-D69D-2A46-AFBE-722D7D5E5A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38B0-D69D-2A46-AFBE-722D7D5E5A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38B0-D69D-2A46-AFBE-722D7D5E5A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38B0-D69D-2A46-AFBE-722D7D5E5A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2BF752-F53B-F84E-BB63-AD23BD5D198B}" type="datetimeFigureOut">
              <a:rPr lang="en-US" smtClean="0"/>
              <a:t>7/8/20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993D06-C6BC-7640-9E6B-F1D8BF62543F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google.com/signup/v2/webcreateaccount?hl=pt_BR&amp;continue=https://myaccount.google.com/intro&amp;flowName=GlifWebSignIn&amp;flowEntry=SignU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en-US" sz="3600" dirty="0"/>
              <a:t>O Gmail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3882" y="2850153"/>
            <a:ext cx="70671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pt-PT" sz="2400" dirty="0"/>
              <a:t>Gmail é um serviço </a:t>
            </a:r>
            <a:r>
              <a:rPr lang="pt-PT" sz="2400" b="1" dirty="0"/>
              <a:t>gratuito</a:t>
            </a:r>
            <a:r>
              <a:rPr lang="pt-PT" sz="2400" dirty="0"/>
              <a:t> de </a:t>
            </a:r>
            <a:r>
              <a:rPr lang="pt-PT" sz="2400" b="1" dirty="0"/>
              <a:t>correio eletrónico</a:t>
            </a:r>
            <a:r>
              <a:rPr lang="pt-PT" sz="2400" dirty="0"/>
              <a:t>, criado pela Google em 2004.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endParaRPr lang="pt-PT" sz="2400" dirty="0"/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pt-PT" sz="2400" dirty="0"/>
              <a:t>“</a:t>
            </a:r>
            <a:r>
              <a:rPr lang="pt-PT" sz="2400" b="1" dirty="0"/>
              <a:t>mail</a:t>
            </a:r>
            <a:r>
              <a:rPr lang="pt-PT" sz="2400" dirty="0"/>
              <a:t>” significa “</a:t>
            </a:r>
            <a:r>
              <a:rPr lang="pt-PT" sz="2400" b="1" dirty="0"/>
              <a:t>correspondência</a:t>
            </a:r>
            <a:r>
              <a:rPr lang="pt-PT" sz="2400" dirty="0"/>
              <a:t>”.</a:t>
            </a:r>
          </a:p>
          <a:p>
            <a:pPr marL="285750" indent="-285750">
              <a:buFontTx/>
              <a:buChar char="•"/>
            </a:pPr>
            <a:endParaRPr lang="pt-PT" sz="2400" dirty="0"/>
          </a:p>
          <a:p>
            <a:pPr marL="285750" indent="-285750">
              <a:buFontTx/>
              <a:buChar char="•"/>
            </a:pPr>
            <a:endParaRPr lang="pt-P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2" y="582706"/>
            <a:ext cx="3780116" cy="18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2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35" y="1925149"/>
            <a:ext cx="7874000" cy="44458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4587" y="1189922"/>
            <a:ext cx="704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u="sng" dirty="0"/>
              <a:t>Aqui está a conta criada no Google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706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2463" y="937507"/>
            <a:ext cx="760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 dirty="0"/>
              <a:t>Uma vez criada uma conta Google, aparece o écran apresentado na figura.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0322" y="1848501"/>
            <a:ext cx="7187099" cy="4628787"/>
            <a:chOff x="1500322" y="2200595"/>
            <a:chExt cx="7187099" cy="42766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14758"/>
            <a:stretch/>
          </p:blipFill>
          <p:spPr>
            <a:xfrm>
              <a:off x="1500322" y="2200595"/>
              <a:ext cx="7187099" cy="4276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 rot="17697987">
              <a:off x="7522191" y="3792680"/>
              <a:ext cx="1020800" cy="2574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2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6385" y="1019631"/>
            <a:ext cx="7602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 b="1" dirty="0"/>
              <a:t>Confirma</a:t>
            </a:r>
            <a:r>
              <a:rPr lang="pt-PT" sz="2400" dirty="0"/>
              <a:t> se a letra indicada pela seta </a:t>
            </a:r>
            <a:r>
              <a:rPr lang="pt-PT" sz="2400" b="1" dirty="0"/>
              <a:t>corresponde à tua conta, conforme o exemplo:</a:t>
            </a:r>
            <a:endParaRPr lang="pt-PT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01" y="1836253"/>
            <a:ext cx="6450151" cy="4670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25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4588" y="1034471"/>
            <a:ext cx="7602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 dirty="0"/>
              <a:t>Para escreveres um mail, começas por carregar em </a:t>
            </a:r>
            <a:r>
              <a:rPr lang="pt-PT" sz="2400" b="1" dirty="0"/>
              <a:t>Gmail:</a:t>
            </a:r>
            <a:endParaRPr lang="pt-PT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19999" y="1949099"/>
            <a:ext cx="6717335" cy="4545465"/>
            <a:chOff x="1819999" y="1949099"/>
            <a:chExt cx="6717335" cy="45454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26538"/>
            <a:stretch/>
          </p:blipFill>
          <p:spPr>
            <a:xfrm>
              <a:off x="1819999" y="1949099"/>
              <a:ext cx="6717335" cy="454546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 rot="18834246">
              <a:off x="6164266" y="2585499"/>
              <a:ext cx="1020800" cy="2574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98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4588" y="1189922"/>
            <a:ext cx="7602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 dirty="0"/>
              <a:t>Agora clicas em “</a:t>
            </a:r>
            <a:r>
              <a:rPr lang="pt-PT" sz="2400" b="1" dirty="0"/>
              <a:t>Compor</a:t>
            </a:r>
            <a:r>
              <a:rPr lang="pt-PT" sz="2400" dirty="0"/>
              <a:t>”:</a:t>
            </a:r>
            <a:endParaRPr lang="pt-PT" sz="2400" b="1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99837" y="1836253"/>
            <a:ext cx="7677566" cy="4666185"/>
            <a:chOff x="1299837" y="1836253"/>
            <a:chExt cx="7677566" cy="46661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9837" y="1836253"/>
              <a:ext cx="7677566" cy="46661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 rot="14282857">
              <a:off x="1228968" y="3686058"/>
              <a:ext cx="2459003" cy="9718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834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6385" y="1023396"/>
            <a:ext cx="76028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 dirty="0"/>
              <a:t>Preencher:</a:t>
            </a:r>
          </a:p>
          <a:p>
            <a:endParaRPr lang="pt-PT" sz="800" dirty="0"/>
          </a:p>
          <a:p>
            <a:pPr marL="742950" lvl="1" indent="-285750">
              <a:buFont typeface="Wingdings" charset="2"/>
              <a:buChar char="ü"/>
            </a:pPr>
            <a:r>
              <a:rPr lang="pt-PT" sz="2400" b="1" dirty="0"/>
              <a:t>“Para” </a:t>
            </a:r>
            <a:r>
              <a:rPr lang="mr-IN" sz="2400" b="1" dirty="0"/>
              <a:t>–</a:t>
            </a:r>
            <a:r>
              <a:rPr lang="pt-PT" sz="2400" b="1" dirty="0"/>
              <a:t> </a:t>
            </a:r>
            <a:r>
              <a:rPr lang="pt-PT" sz="2400" dirty="0"/>
              <a:t>endereço da pessoa a quem se </a:t>
            </a:r>
            <a:r>
              <a:rPr lang="pt-PT" sz="2400" b="1" dirty="0"/>
              <a:t>destina</a:t>
            </a:r>
            <a:r>
              <a:rPr lang="pt-PT" sz="2400" dirty="0"/>
              <a:t> o mail.</a:t>
            </a:r>
          </a:p>
          <a:p>
            <a:pPr marL="742950" lvl="1" indent="-285750">
              <a:buFont typeface="Wingdings" charset="2"/>
              <a:buChar char="ü"/>
            </a:pPr>
            <a:r>
              <a:rPr lang="pt-PT" sz="2400" b="1" dirty="0"/>
              <a:t>“Assunto”</a:t>
            </a:r>
            <a:r>
              <a:rPr lang="mr-IN" sz="2400" b="1" dirty="0"/>
              <a:t> –</a:t>
            </a:r>
            <a:r>
              <a:rPr lang="pt-PT" sz="2400" b="1" dirty="0"/>
              <a:t> </a:t>
            </a:r>
            <a:r>
              <a:rPr lang="pt-PT" sz="2400" dirty="0"/>
              <a:t>breve síntese do conteúdo do ma</a:t>
            </a:r>
            <a:r>
              <a:rPr lang="pt-PT" sz="2400" dirty="0">
                <a:highlight>
                  <a:srgbClr val="FFFF00"/>
                </a:highlight>
              </a:rPr>
              <a:t>i</a:t>
            </a:r>
            <a:r>
              <a:rPr lang="pt-PT" sz="2400" dirty="0"/>
              <a:t>l.</a:t>
            </a:r>
          </a:p>
          <a:p>
            <a:pPr marL="742950" lvl="1" indent="-285750">
              <a:buFont typeface="Wingdings" charset="2"/>
              <a:buChar char="ü"/>
            </a:pPr>
            <a:r>
              <a:rPr lang="pt-PT" sz="2400" b="1" dirty="0"/>
              <a:t>Texto </a:t>
            </a:r>
            <a:r>
              <a:rPr lang="mr-IN" sz="2400" b="1" dirty="0"/>
              <a:t>–</a:t>
            </a:r>
            <a:r>
              <a:rPr lang="pt-PT" sz="2400" b="1" dirty="0"/>
              <a:t> </a:t>
            </a:r>
            <a:r>
              <a:rPr lang="pt-PT" sz="2400" dirty="0"/>
              <a:t>conteúdo do mail.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981" y="3167920"/>
            <a:ext cx="6320871" cy="34748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8704574">
            <a:off x="2303729" y="3281813"/>
            <a:ext cx="1020800" cy="25741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2498924" y="3834667"/>
            <a:ext cx="1020800" cy="25741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8704574">
            <a:off x="5019560" y="4378911"/>
            <a:ext cx="1020800" cy="25741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1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9009" y="1004640"/>
            <a:ext cx="76028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200" b="1" dirty="0"/>
              <a:t>Preencher de acordo com o exemplo, onde são respeitadas as seguintes regras:</a:t>
            </a:r>
            <a:endParaRPr lang="pt-PT" sz="200" b="1" dirty="0"/>
          </a:p>
          <a:p>
            <a:pPr algn="just"/>
            <a:endParaRPr lang="pt-PT" sz="200" b="1" dirty="0"/>
          </a:p>
          <a:p>
            <a:pPr lvl="1"/>
            <a:r>
              <a:rPr lang="pt-PT" dirty="0"/>
              <a:t>1 </a:t>
            </a:r>
            <a:r>
              <a:rPr lang="mr-IN" dirty="0"/>
              <a:t>–</a:t>
            </a:r>
            <a:r>
              <a:rPr lang="pt-PT" dirty="0"/>
              <a:t> </a:t>
            </a:r>
            <a:r>
              <a:rPr lang="pt-PT" b="1" dirty="0"/>
              <a:t>Endereço correto</a:t>
            </a:r>
            <a:r>
              <a:rPr lang="pt-PT" dirty="0"/>
              <a:t>: mediatecasecmatiasaires@gmail.com.</a:t>
            </a:r>
          </a:p>
          <a:p>
            <a:pPr lvl="1"/>
            <a:r>
              <a:rPr lang="pt-PT" dirty="0"/>
              <a:t>2 </a:t>
            </a:r>
            <a:r>
              <a:rPr lang="mr-IN" dirty="0"/>
              <a:t>–</a:t>
            </a:r>
            <a:r>
              <a:rPr lang="pt-PT" dirty="0"/>
              <a:t> </a:t>
            </a:r>
            <a:r>
              <a:rPr lang="pt-PT" b="1" dirty="0"/>
              <a:t>Assunto</a:t>
            </a:r>
            <a:r>
              <a:rPr lang="pt-PT" dirty="0"/>
              <a:t>: Pedido de informação (deve ser curto, claro e objetivo).</a:t>
            </a:r>
          </a:p>
          <a:p>
            <a:pPr lvl="1"/>
            <a:r>
              <a:rPr lang="pt-PT" dirty="0"/>
              <a:t>3 </a:t>
            </a:r>
            <a:r>
              <a:rPr lang="mr-IN" dirty="0"/>
              <a:t>–</a:t>
            </a:r>
            <a:r>
              <a:rPr lang="pt-PT" dirty="0"/>
              <a:t> </a:t>
            </a:r>
            <a:r>
              <a:rPr lang="pt-PT" b="1" dirty="0"/>
              <a:t>Texto</a:t>
            </a:r>
            <a:r>
              <a:rPr lang="pt-PT" dirty="0"/>
              <a:t>: “Boa Tarde ....Josefina Fina”:</a:t>
            </a:r>
          </a:p>
          <a:p>
            <a:pPr lvl="1"/>
            <a:r>
              <a:rPr lang="pt-PT" dirty="0"/>
              <a:t>	- Começar com uma </a:t>
            </a:r>
            <a:r>
              <a:rPr lang="pt-PT" b="1" dirty="0"/>
              <a:t>saudação</a:t>
            </a:r>
            <a:r>
              <a:rPr lang="pt-PT" dirty="0"/>
              <a:t> (</a:t>
            </a:r>
            <a:r>
              <a:rPr lang="pt-PT" dirty="0" err="1"/>
              <a:t>ex</a:t>
            </a:r>
            <a:r>
              <a:rPr lang="pt-PT" dirty="0"/>
              <a:t>: “Boa tarde”, ”Bom dia”, ” Exmos. 	</a:t>
            </a:r>
            <a:r>
              <a:rPr lang="pt-PT" dirty="0" err="1"/>
              <a:t>Srs</a:t>
            </a:r>
            <a:r>
              <a:rPr lang="pt-PT" dirty="0"/>
              <a:t>,  “Bom dia, professora Ana, ...”</a:t>
            </a:r>
          </a:p>
          <a:p>
            <a:pPr marL="1200150" lvl="2" indent="-285750">
              <a:buFontTx/>
              <a:buChar char="-"/>
            </a:pPr>
            <a:r>
              <a:rPr lang="pt-PT" dirty="0"/>
              <a:t>O conteúdo do texto deve </a:t>
            </a:r>
            <a:r>
              <a:rPr lang="pt-PT" b="1" dirty="0"/>
              <a:t>ser claro </a:t>
            </a:r>
            <a:r>
              <a:rPr lang="pt-PT" dirty="0"/>
              <a:t>e</a:t>
            </a:r>
            <a:r>
              <a:rPr lang="pt-PT" b="1" dirty="0"/>
              <a:t> objetivo</a:t>
            </a:r>
            <a:r>
              <a:rPr lang="pt-PT" dirty="0"/>
              <a:t>, num português </a:t>
            </a:r>
            <a:r>
              <a:rPr lang="pt-PT" b="1" dirty="0"/>
              <a:t>correto</a:t>
            </a:r>
            <a:r>
              <a:rPr lang="pt-PT" dirty="0"/>
              <a:t>, com </a:t>
            </a:r>
            <a:r>
              <a:rPr lang="pt-PT" b="1" dirty="0"/>
              <a:t>frases completas </a:t>
            </a:r>
            <a:r>
              <a:rPr lang="pt-PT" dirty="0"/>
              <a:t>e </a:t>
            </a:r>
            <a:r>
              <a:rPr lang="pt-PT" b="1" dirty="0"/>
              <a:t>sem abreviaturas</a:t>
            </a:r>
            <a:r>
              <a:rPr lang="pt-PT" dirty="0"/>
              <a:t>.</a:t>
            </a:r>
          </a:p>
          <a:p>
            <a:pPr marL="1200150" lvl="2" indent="-285750">
              <a:buFontTx/>
              <a:buChar char="-"/>
            </a:pPr>
            <a:r>
              <a:rPr lang="pt-PT" dirty="0"/>
              <a:t>Terminar com um </a:t>
            </a:r>
            <a:r>
              <a:rPr lang="pt-PT" b="1" dirty="0"/>
              <a:t>agradecimento</a:t>
            </a:r>
            <a:r>
              <a:rPr lang="pt-PT" dirty="0"/>
              <a:t> e com a </a:t>
            </a:r>
            <a:r>
              <a:rPr lang="pt-PT" b="1" dirty="0"/>
              <a:t>tua identificação</a:t>
            </a:r>
            <a:r>
              <a:rPr lang="pt-PT" dirty="0"/>
              <a:t>.</a:t>
            </a:r>
          </a:p>
          <a:p>
            <a:pPr marL="1200150" lvl="2" indent="-285750">
              <a:buFontTx/>
              <a:buChar char="-"/>
            </a:pPr>
            <a:endParaRPr lang="pt-PT" dirty="0"/>
          </a:p>
          <a:p>
            <a:pPr lvl="1"/>
            <a:r>
              <a:rPr lang="pt-PT" dirty="0"/>
              <a:t>	</a:t>
            </a:r>
          </a:p>
          <a:p>
            <a:pPr marL="285750" indent="-285750">
              <a:buFont typeface="Arial"/>
              <a:buChar char="•"/>
            </a:pPr>
            <a:endParaRPr lang="pt-PT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53" t="-2492" r="-1253" b="7842"/>
          <a:stretch/>
        </p:blipFill>
        <p:spPr>
          <a:xfrm>
            <a:off x="1860293" y="4167266"/>
            <a:ext cx="6851590" cy="2517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916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1615" y="955625"/>
            <a:ext cx="760281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000" b="1" u="sng" dirty="0"/>
              <a:t>Se pretenderes juntar ao teu mail um anexo,</a:t>
            </a:r>
            <a:r>
              <a:rPr lang="pt-PT" sz="2000" b="1" dirty="0"/>
              <a:t> </a:t>
            </a:r>
            <a:r>
              <a:rPr lang="pt-PT" sz="2000" dirty="0"/>
              <a:t>por exemplo um ficheiro, </a:t>
            </a:r>
            <a:r>
              <a:rPr lang="pt-PT" sz="2000" b="1" dirty="0"/>
              <a:t>clica</a:t>
            </a:r>
            <a:r>
              <a:rPr lang="pt-PT" sz="2000" dirty="0"/>
              <a:t> no símbolo assinalado com a seta.</a:t>
            </a:r>
          </a:p>
          <a:p>
            <a:pPr marL="285750" indent="-285750">
              <a:buFont typeface="Arial"/>
              <a:buChar char="•"/>
            </a:pPr>
            <a:r>
              <a:rPr lang="pt-PT" sz="2000" dirty="0"/>
              <a:t>Terás que </a:t>
            </a:r>
            <a:r>
              <a:rPr lang="pt-PT" sz="2000" b="1" dirty="0"/>
              <a:t>procurá-lo no sítio onde guardaste o ficheiro</a:t>
            </a:r>
            <a:r>
              <a:rPr lang="pt-PT" sz="2000" dirty="0"/>
              <a:t>, por exemplo, à tua </a:t>
            </a:r>
            <a:r>
              <a:rPr lang="pt-PT" sz="2000" dirty="0" err="1"/>
              <a:t>pen</a:t>
            </a:r>
            <a:r>
              <a:rPr lang="pt-PT" sz="2000" dirty="0"/>
              <a:t> drive.</a:t>
            </a:r>
          </a:p>
          <a:p>
            <a:pPr marL="285750" indent="-285750">
              <a:buFont typeface="Arial"/>
              <a:buChar char="•"/>
            </a:pPr>
            <a:r>
              <a:rPr lang="pt-PT" sz="2000" dirty="0"/>
              <a:t>O ficheiro adicionado vai aparecer</a:t>
            </a:r>
            <a:r>
              <a:rPr lang="pt-PT" sz="2000" strike="sngStrike" dirty="0"/>
              <a:t>-te</a:t>
            </a:r>
            <a:r>
              <a:rPr lang="pt-PT" sz="2000" dirty="0"/>
              <a:t> como está indicado pela </a:t>
            </a:r>
            <a:r>
              <a:rPr lang="pt-PT" sz="2000" b="1" dirty="0"/>
              <a:t>seta</a:t>
            </a:r>
            <a:r>
              <a:rPr lang="pt-PT" sz="20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pt-PT" sz="2000" dirty="0"/>
              <a:t>Para confirmar se é mesmo esse o ficheiro que queres anexar</a:t>
            </a:r>
            <a:r>
              <a:rPr lang="pt-PT" sz="2000" b="1" dirty="0"/>
              <a:t>, clica sobre ele para o abrires.</a:t>
            </a:r>
          </a:p>
          <a:p>
            <a:pPr marL="1200150" lvl="2" indent="-285750">
              <a:buFontTx/>
              <a:buChar char="-"/>
            </a:pPr>
            <a:endParaRPr lang="pt-PT" dirty="0"/>
          </a:p>
          <a:p>
            <a:pPr lvl="1"/>
            <a:r>
              <a:rPr lang="pt-PT" dirty="0"/>
              <a:t>	</a:t>
            </a:r>
          </a:p>
          <a:p>
            <a:pPr marL="285750" indent="-285750">
              <a:buFont typeface="Arial"/>
              <a:buChar char="•"/>
            </a:pPr>
            <a:endParaRPr lang="pt-PT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70588" y="3323171"/>
            <a:ext cx="6459658" cy="3186213"/>
            <a:chOff x="1709981" y="2678571"/>
            <a:chExt cx="6601136" cy="3861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9981" y="2678571"/>
              <a:ext cx="6601136" cy="386159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 rot="8704574">
              <a:off x="2392246" y="4949566"/>
              <a:ext cx="1020800" cy="2574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0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pt-PT" sz="3600" dirty="0"/>
              <a:t>Escrever um mail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6181" y="1236085"/>
            <a:ext cx="7602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2400" dirty="0"/>
              <a:t>O mail está pronto e agora é só clicar em “</a:t>
            </a:r>
            <a:r>
              <a:rPr lang="pt-PT" sz="2400" b="1" dirty="0"/>
              <a:t>Enviar</a:t>
            </a:r>
            <a:r>
              <a:rPr lang="pt-PT" sz="2400" dirty="0"/>
              <a:t>”.</a:t>
            </a:r>
          </a:p>
          <a:p>
            <a:pPr marL="1200150" lvl="2" indent="-285750">
              <a:buFontTx/>
              <a:buChar char="-"/>
            </a:pPr>
            <a:endParaRPr lang="pt-PT" dirty="0"/>
          </a:p>
          <a:p>
            <a:pPr lvl="1"/>
            <a:r>
              <a:rPr lang="pt-PT" dirty="0"/>
              <a:t>	</a:t>
            </a:r>
          </a:p>
          <a:p>
            <a:pPr marL="285750" indent="-285750">
              <a:buFont typeface="Arial"/>
              <a:buChar char="•"/>
            </a:pPr>
            <a:endParaRPr lang="pt-PT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36122" y="2128658"/>
            <a:ext cx="7305246" cy="3924283"/>
            <a:chOff x="1336122" y="2128658"/>
            <a:chExt cx="7305246" cy="39242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6122" y="2128658"/>
              <a:ext cx="7305246" cy="392428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8704574">
              <a:off x="1806658" y="5324373"/>
              <a:ext cx="1020800" cy="22562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97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61635" y="348616"/>
            <a:ext cx="7677565" cy="685855"/>
          </a:xfrm>
        </p:spPr>
        <p:txBody>
          <a:bodyPr>
            <a:noAutofit/>
          </a:bodyPr>
          <a:lstStyle/>
          <a:p>
            <a:r>
              <a:rPr lang="en-US" sz="3600" dirty="0"/>
              <a:t>O Gmail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635" y="1957902"/>
            <a:ext cx="76775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PT" sz="2400" dirty="0"/>
              <a:t>Para te inscreveres no Gmail, cria primeiro uma </a:t>
            </a:r>
            <a:r>
              <a:rPr lang="pt-PT" sz="2400" b="1" dirty="0"/>
              <a:t>Conta Google.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PT" sz="2400" dirty="0"/>
              <a:t>O </a:t>
            </a:r>
            <a:r>
              <a:rPr lang="pt-PT" sz="2400" b="1" dirty="0"/>
              <a:t>nome de utilizador </a:t>
            </a:r>
            <a:r>
              <a:rPr lang="pt-PT" sz="2400" dirty="0"/>
              <a:t>e a </a:t>
            </a:r>
            <a:r>
              <a:rPr lang="pt-PT" sz="2400" b="1" dirty="0"/>
              <a:t>palavra-passe </a:t>
            </a:r>
            <a:r>
              <a:rPr lang="pt-PT" sz="2400" dirty="0"/>
              <a:t>que criares, para iniciar sessão na conta do </a:t>
            </a:r>
            <a:r>
              <a:rPr lang="pt-PT" sz="2400" dirty="0" err="1"/>
              <a:t>Gmail</a:t>
            </a:r>
            <a:r>
              <a:rPr lang="pt-PT" sz="2400" dirty="0"/>
              <a:t>, pode também ser utilizada noutros produtos do Google, como o </a:t>
            </a:r>
            <a:r>
              <a:rPr lang="pt-PT" sz="2400" b="1" dirty="0"/>
              <a:t>YouTube</a:t>
            </a:r>
            <a:r>
              <a:rPr lang="pt-PT" sz="2400" dirty="0"/>
              <a:t>, o </a:t>
            </a:r>
            <a:r>
              <a:rPr lang="pt-PT" sz="2400" b="1" dirty="0"/>
              <a:t>Google Play </a:t>
            </a:r>
            <a:r>
              <a:rPr lang="pt-PT" sz="2400" dirty="0"/>
              <a:t>e o </a:t>
            </a:r>
            <a:r>
              <a:rPr lang="pt-PT" sz="2400" b="1" dirty="0"/>
              <a:t>Google Drive.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70" y="713697"/>
            <a:ext cx="3678518" cy="12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6" y="2903863"/>
            <a:ext cx="5551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6073370"/>
            <a:ext cx="836377" cy="68056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1337663" y="515568"/>
            <a:ext cx="7910925" cy="635269"/>
          </a:xfrm>
          <a:prstGeom prst="rightArrow">
            <a:avLst/>
          </a:prstGeo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663" y="1539549"/>
            <a:ext cx="7677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PT" sz="2400" b="1" dirty="0"/>
              <a:t>Carrega</a:t>
            </a:r>
            <a:r>
              <a:rPr lang="pt-PT" sz="2400" dirty="0"/>
              <a:t> </a:t>
            </a:r>
            <a:r>
              <a:rPr lang="pt-PT" sz="2400" dirty="0">
                <a:hlinkClick r:id="rId3"/>
              </a:rPr>
              <a:t>aqui</a:t>
            </a:r>
            <a:r>
              <a:rPr lang="pt-PT" sz="2400" dirty="0"/>
              <a:t> para criares uma Conta Google.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PT" sz="2400" dirty="0"/>
              <a:t>Ao carregares, aparece este ecrã:</a:t>
            </a: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53" y="2944165"/>
            <a:ext cx="5638800" cy="3635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 rot="8704574">
            <a:off x="3171797" y="1315439"/>
            <a:ext cx="1020800" cy="25741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1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1337664" y="197933"/>
            <a:ext cx="7910925" cy="635269"/>
          </a:xfr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664" y="846681"/>
            <a:ext cx="7343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b="1" dirty="0"/>
              <a:t>Preenche </a:t>
            </a:r>
            <a:r>
              <a:rPr lang="pt-PT" sz="2400" dirty="0"/>
              <a:t>esse </a:t>
            </a:r>
            <a:r>
              <a:rPr lang="pt-PT" sz="2400" b="1" dirty="0"/>
              <a:t>formulário</a:t>
            </a:r>
            <a:r>
              <a:rPr lang="pt-PT" sz="2400" dirty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pt-PT" sz="2400" dirty="0"/>
              <a:t>Vê o exemplo, mas utiliza os teus dados.</a:t>
            </a:r>
          </a:p>
          <a:p>
            <a:pPr marL="342900" indent="-342900">
              <a:buFont typeface="Arial"/>
              <a:buChar char="•"/>
            </a:pPr>
            <a:r>
              <a:rPr lang="pt-PT" sz="2400" dirty="0"/>
              <a:t>Quando acabares de preencher, carrega no botão “</a:t>
            </a:r>
            <a:r>
              <a:rPr lang="pt-PT" sz="2400" b="1" dirty="0"/>
              <a:t>Seguinte”.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99244" y="2686914"/>
            <a:ext cx="7020000" cy="3960000"/>
            <a:chOff x="1494117" y="2749175"/>
            <a:chExt cx="7020000" cy="3960000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4117" y="2749175"/>
              <a:ext cx="7020000" cy="39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 rot="8704574">
              <a:off x="7283297" y="5666332"/>
              <a:ext cx="1020800" cy="2574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21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1337664" y="197933"/>
            <a:ext cx="7910925" cy="635269"/>
          </a:xfr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664" y="954773"/>
            <a:ext cx="7552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dirty="0"/>
              <a:t>Quando carregares no botão “</a:t>
            </a:r>
            <a:r>
              <a:rPr lang="pt-PT" sz="2400" b="1" u="sng" dirty="0"/>
              <a:t>Seguinte”</a:t>
            </a:r>
            <a:r>
              <a:rPr lang="pt-PT" sz="2400" dirty="0"/>
              <a:t> pode aparecer a seguinte mensagem: “</a:t>
            </a:r>
            <a:r>
              <a:rPr lang="pt-PT" sz="2400" b="1" dirty="0"/>
              <a:t>Esse nome já existe. Experimenta outro</a:t>
            </a:r>
            <a:r>
              <a:rPr lang="pt-PT" sz="2400" dirty="0"/>
              <a:t>”.</a:t>
            </a:r>
          </a:p>
          <a:p>
            <a:pPr marL="342900" indent="-342900">
              <a:buFont typeface="Arial"/>
              <a:buChar char="•"/>
            </a:pPr>
            <a:r>
              <a:rPr lang="pt-PT" sz="2400" dirty="0"/>
              <a:t>Caso tal aconteça, terás que experimentar outros “</a:t>
            </a:r>
            <a:r>
              <a:rPr lang="pt-PT" sz="2400" b="1" dirty="0"/>
              <a:t>nomes do utilizador</a:t>
            </a:r>
            <a:r>
              <a:rPr lang="pt-PT" sz="2400" dirty="0"/>
              <a:t>”, até o Google aceitar.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60825" y="3264285"/>
            <a:ext cx="7019999" cy="3429362"/>
            <a:chOff x="1660825" y="3264285"/>
            <a:chExt cx="7019999" cy="34293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41484"/>
            <a:stretch/>
          </p:blipFill>
          <p:spPr>
            <a:xfrm>
              <a:off x="1660825" y="3264285"/>
              <a:ext cx="7019999" cy="3429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 rot="8704574">
              <a:off x="6110406" y="5114945"/>
              <a:ext cx="1945788" cy="228455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1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67" y="6073370"/>
            <a:ext cx="836377" cy="68056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1337664" y="197933"/>
            <a:ext cx="7910925" cy="635269"/>
          </a:xfr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664" y="954773"/>
            <a:ext cx="2412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dirty="0"/>
              <a:t>Aparece, um écran, semelhante a este: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35" y="954773"/>
            <a:ext cx="5199530" cy="57836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568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201" r="15180"/>
          <a:stretch/>
        </p:blipFill>
        <p:spPr>
          <a:xfrm>
            <a:off x="39270" y="6056626"/>
            <a:ext cx="836377" cy="68056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1337664" y="197933"/>
            <a:ext cx="7910925" cy="635269"/>
          </a:xfr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664" y="954773"/>
            <a:ext cx="2412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dirty="0"/>
              <a:t>Preenche o formulário, seguindo o exemplo.</a:t>
            </a:r>
          </a:p>
          <a:p>
            <a:pPr marL="342900" indent="-342900">
              <a:buFont typeface="Arial"/>
              <a:buChar char="•"/>
            </a:pPr>
            <a:endParaRPr lang="pt-PT" sz="2400" dirty="0"/>
          </a:p>
          <a:p>
            <a:pPr marL="342900" indent="-342900">
              <a:buFont typeface="Arial"/>
              <a:buChar char="•"/>
            </a:pPr>
            <a:r>
              <a:rPr lang="pt-PT" sz="2400" dirty="0"/>
              <a:t>Carrega no botão “</a:t>
            </a:r>
            <a:r>
              <a:rPr lang="pt-PT" sz="2400" b="1" dirty="0"/>
              <a:t>Seguinte</a:t>
            </a:r>
            <a:r>
              <a:rPr lang="pt-PT" sz="2400" dirty="0"/>
              <a:t>”.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8057" y="833202"/>
            <a:ext cx="4582654" cy="5903989"/>
            <a:chOff x="4368057" y="833202"/>
            <a:chExt cx="4582654" cy="59039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8057" y="833202"/>
              <a:ext cx="4564424" cy="59039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 rot="8704574">
              <a:off x="7929911" y="5818914"/>
              <a:ext cx="1020800" cy="2574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77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1337664" y="197933"/>
            <a:ext cx="7910925" cy="635269"/>
          </a:xfr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664" y="954773"/>
            <a:ext cx="7328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dirty="0"/>
              <a:t>Aparece, então, um texto com os “</a:t>
            </a:r>
            <a:r>
              <a:rPr lang="pt-PT" sz="2400" b="1" dirty="0"/>
              <a:t>Termos de Utilização</a:t>
            </a:r>
            <a:r>
              <a:rPr lang="pt-PT" sz="2400" dirty="0"/>
              <a:t>”.</a:t>
            </a:r>
          </a:p>
          <a:p>
            <a:pPr marL="342900" indent="-342900">
              <a:buFont typeface="Arial"/>
              <a:buChar char="•"/>
            </a:pPr>
            <a:endParaRPr lang="pt-PT" sz="2400" dirty="0"/>
          </a:p>
          <a:p>
            <a:pPr marL="342900" indent="-342900">
              <a:buFont typeface="Arial"/>
              <a:buChar char="•"/>
            </a:pPr>
            <a:r>
              <a:rPr lang="pt-PT" sz="2400" b="1" u="sng" dirty="0"/>
              <a:t>Lê o texto</a:t>
            </a:r>
            <a:r>
              <a:rPr lang="pt-PT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pt-PT" sz="2400" dirty="0"/>
          </a:p>
          <a:p>
            <a:endParaRPr lang="pt-PT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82" y="2684589"/>
            <a:ext cx="6594764" cy="355881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9347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259435" y="2903863"/>
            <a:ext cx="5551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Bibl</a:t>
            </a:r>
            <a:r>
              <a:rPr lang="pt-PT" sz="2800" b="1" dirty="0" err="1"/>
              <a:t>iotecas</a:t>
            </a:r>
            <a:r>
              <a:rPr lang="pt-PT" sz="2800" b="1" dirty="0"/>
              <a:t> Escolares</a:t>
            </a:r>
          </a:p>
          <a:p>
            <a:pPr algn="ctr"/>
            <a:r>
              <a:rPr lang="pt-PT" sz="2800" b="1" dirty="0"/>
              <a:t>Como criar uma conta no </a:t>
            </a:r>
            <a:r>
              <a:rPr lang="pt-PT" sz="2800" b="1" dirty="0" err="1"/>
              <a:t>gmail</a:t>
            </a:r>
            <a:endParaRPr lang="pt-PT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201" r="15180"/>
          <a:stretch/>
        </p:blipFill>
        <p:spPr>
          <a:xfrm>
            <a:off x="39270" y="6073370"/>
            <a:ext cx="836377" cy="68056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1337664" y="197933"/>
            <a:ext cx="7910925" cy="635269"/>
          </a:xfrm>
        </p:spPr>
        <p:txBody>
          <a:bodyPr>
            <a:noAutofit/>
          </a:bodyPr>
          <a:lstStyle/>
          <a:p>
            <a:r>
              <a:rPr lang="pt-PT" sz="3600" dirty="0"/>
              <a:t>Criar conta no Google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337664" y="954773"/>
            <a:ext cx="7328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dirty="0"/>
              <a:t>Para criares a conta tens que </a:t>
            </a:r>
            <a:r>
              <a:rPr lang="pt-PT" sz="2400" b="1" dirty="0"/>
              <a:t>aceitar</a:t>
            </a:r>
            <a:r>
              <a:rPr lang="pt-PT" sz="2400" dirty="0"/>
              <a:t> os Termos de Utilização do Google, que aparece no final do texto.</a:t>
            </a:r>
            <a:endParaRPr lang="pt-PT" sz="800" dirty="0"/>
          </a:p>
          <a:p>
            <a:pPr marL="342900" indent="-342900">
              <a:buFont typeface="Arial"/>
              <a:buChar char="•"/>
            </a:pPr>
            <a:r>
              <a:rPr lang="pt-PT" sz="2400" dirty="0"/>
              <a:t>Depois, carregar no “</a:t>
            </a:r>
            <a:r>
              <a:rPr lang="pt-PT" sz="2400" b="1" dirty="0"/>
              <a:t>Criar conta</a:t>
            </a:r>
            <a:r>
              <a:rPr lang="pt-PT" sz="2400" dirty="0"/>
              <a:t>”.</a:t>
            </a:r>
          </a:p>
          <a:p>
            <a:pPr marL="342900" indent="-342900">
              <a:buFont typeface="Arial"/>
              <a:buChar char="•"/>
            </a:pPr>
            <a:endParaRPr lang="pt-PT" sz="2400" dirty="0"/>
          </a:p>
          <a:p>
            <a:endParaRPr lang="pt-PT" sz="2400" dirty="0"/>
          </a:p>
          <a:p>
            <a:endParaRPr lang="pt-PT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04322" y="3139335"/>
            <a:ext cx="6378866" cy="3022333"/>
            <a:chOff x="2004322" y="3139335"/>
            <a:chExt cx="6378866" cy="3022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4322" y="3139335"/>
              <a:ext cx="6378866" cy="302233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 rot="8704574">
              <a:off x="7259022" y="4699753"/>
              <a:ext cx="1020800" cy="2574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364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6074</TotalTime>
  <Words>739</Words>
  <Application>Microsoft Macintosh PowerPoint</Application>
  <PresentationFormat>Apresentação no Ecrã (4:3)</PresentationFormat>
  <Paragraphs>112</Paragraphs>
  <Slides>18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O Gmail</vt:lpstr>
      <vt:lpstr>O Gmail</vt:lpstr>
      <vt:lpstr>Criar conta no Google</vt:lpstr>
      <vt:lpstr>Criar conta no Google</vt:lpstr>
      <vt:lpstr>Criar conta no Google</vt:lpstr>
      <vt:lpstr>Criar conta no Google</vt:lpstr>
      <vt:lpstr>Criar conta no Google</vt:lpstr>
      <vt:lpstr>Criar conta no Google</vt:lpstr>
      <vt:lpstr>Criar conta no Google</vt:lpstr>
      <vt:lpstr>Criar conta no Google</vt:lpstr>
      <vt:lpstr>Escrever um mail</vt:lpstr>
      <vt:lpstr>Escrever um mail</vt:lpstr>
      <vt:lpstr>Escrever um mail</vt:lpstr>
      <vt:lpstr>Escrever um mail</vt:lpstr>
      <vt:lpstr>Escrever um mail</vt:lpstr>
      <vt:lpstr>Escrever um mail</vt:lpstr>
      <vt:lpstr>Escrever um mail</vt:lpstr>
      <vt:lpstr>Escrever um mail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Socrative</dc:title>
  <dc:creator>Gina Rodrigues</dc:creator>
  <cp:lastModifiedBy>Microsoft Office User</cp:lastModifiedBy>
  <cp:revision>42</cp:revision>
  <dcterms:created xsi:type="dcterms:W3CDTF">2020-04-08T17:41:25Z</dcterms:created>
  <dcterms:modified xsi:type="dcterms:W3CDTF">2020-07-08T08:39:51Z</dcterms:modified>
</cp:coreProperties>
</file>